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
      <p:font typeface="Comfortaa Regular"/>
      <p:regular r:id="rId55"/>
      <p:bold r:id="rId56"/>
    </p:embeddedFont>
    <p:embeddedFont>
      <p:font typeface="Orbitron Regular"/>
      <p:bold r:id="rId57"/>
    </p:embeddedFont>
    <p:embeddedFont>
      <p:font typeface="Comforta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6CE5ED-8E87-456C-ABB6-DC601D716850}">
  <a:tblStyle styleId="{BB6CE5ED-8E87-456C-ABB6-DC601D7168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ComfortaaRegular-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OrbitronRegular-bold.fntdata"/><Relationship Id="rId12" Type="http://schemas.openxmlformats.org/officeDocument/2006/relationships/slide" Target="slides/slide6.xml"/><Relationship Id="rId56" Type="http://schemas.openxmlformats.org/officeDocument/2006/relationships/font" Target="fonts/ComfortaaRegular-bold.fntdata"/><Relationship Id="rId15" Type="http://schemas.openxmlformats.org/officeDocument/2006/relationships/slide" Target="slides/slide9.xml"/><Relationship Id="rId59" Type="http://schemas.openxmlformats.org/officeDocument/2006/relationships/font" Target="fonts/Comfortaa-bold.fntdata"/><Relationship Id="rId14" Type="http://schemas.openxmlformats.org/officeDocument/2006/relationships/slide" Target="slides/slide8.xml"/><Relationship Id="rId58" Type="http://schemas.openxmlformats.org/officeDocument/2006/relationships/font" Target="fonts/Comforta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25260a06f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25260a06f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b60e9c1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cb60e9c1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426da9ab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426da9ab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c2ccd544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c2ccd544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c2ccd54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c2ccd54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4cb404d3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4cb404d3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c4cb404d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c4cb404d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c2ccd544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c2ccd544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c4cb404d3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c4cb404d3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c40e724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c40e724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252609e6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252609e6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2b406a8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2b406a8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c4cb404d3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c4cb404d3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c4cb404d3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c4cb404d3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c40e724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c40e724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252609e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252609e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c4cb404d3_1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c4cb404d3_1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268e4994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268e4994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ce3e60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ce3e60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Upon several study the dispersion behavior was chosen for implementation of swarm on the moon. This behavior can maximize the exploration area at the moon. </a:t>
            </a:r>
            <a:r>
              <a:rPr lang="en">
                <a:solidFill>
                  <a:schemeClr val="dk1"/>
                </a:solidFill>
                <a:highlight>
                  <a:srgbClr val="FFFFFF"/>
                </a:highlight>
              </a:rPr>
              <a:t>Among its advantages are concurrent execution of subtasks in task-decomposable application domains, robustness against system failure, scalability, flexibility in adapting to a different domain through reconfiguration, and cost effectiveness.</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the bots are dispatched from the rover, each bot travels away from the point of dispatch without colliding. As you can see in the screenshots, the behavior was modelled in MATLAB using robotics toolbox. Nine robots were initialized in the multiple robot environment with detectors. The environment was updated at regular time step. In each updation the position of the bots was changed such that it moved outward from the dispatch point. If any other bots were detected, the range and angle was estimated between the bot and its neighbors. The velocity and turn rate are updated depending upon the range and angle measured. The velocity with respect to the inertial frame is obtained, and discrete integration is performed to obtain the position and heading angle for each bot.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426da9a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26da9a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25260a0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25260a0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25260a06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25260a06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25260a06f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25260a06f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25260a06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25260a06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25260a06f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25260a06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25260a06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25260a06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25260a06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25260a06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25260a06f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25260a06f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25260a06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25260a06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25260a06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a25260a06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c4cb404d3_1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c4cb404d3_1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25260a06f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25260a06f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25260a06f_7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25260a06f_7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25260a06f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25260a06f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25260a06f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25260a06f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5426da9a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426da9a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24ebb1b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24ebb1b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426da9a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26da9a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25260a06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25260a06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25260a06f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25260a06f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25260a06f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25260a06f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2b406a8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2b406a8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2b406a80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2b406a8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2b406a8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2b406a8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8.png"/><Relationship Id="rId11" Type="http://schemas.openxmlformats.org/officeDocument/2006/relationships/image" Target="../media/image14.jpg"/><Relationship Id="rId10" Type="http://schemas.openxmlformats.org/officeDocument/2006/relationships/image" Target="../media/image7.png"/><Relationship Id="rId13" Type="http://schemas.openxmlformats.org/officeDocument/2006/relationships/image" Target="../media/image13.jpg"/><Relationship Id="rId12"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5.jpg"/><Relationship Id="rId9" Type="http://schemas.openxmlformats.org/officeDocument/2006/relationships/image" Target="../media/image3.jpg"/><Relationship Id="rId15" Type="http://schemas.openxmlformats.org/officeDocument/2006/relationships/image" Target="../media/image52.jpg"/><Relationship Id="rId14" Type="http://schemas.openxmlformats.org/officeDocument/2006/relationships/image" Target="../media/image9.jpg"/><Relationship Id="rId17" Type="http://schemas.openxmlformats.org/officeDocument/2006/relationships/image" Target="../media/image11.png"/><Relationship Id="rId16" Type="http://schemas.openxmlformats.org/officeDocument/2006/relationships/image" Target="../media/image16.jpg"/><Relationship Id="rId5" Type="http://schemas.openxmlformats.org/officeDocument/2006/relationships/image" Target="../media/image15.jpg"/><Relationship Id="rId19" Type="http://schemas.openxmlformats.org/officeDocument/2006/relationships/image" Target="../media/image12.jpg"/><Relationship Id="rId6" Type="http://schemas.openxmlformats.org/officeDocument/2006/relationships/image" Target="../media/image6.jpg"/><Relationship Id="rId18" Type="http://schemas.openxmlformats.org/officeDocument/2006/relationships/image" Target="../media/image10.jpg"/><Relationship Id="rId7" Type="http://schemas.openxmlformats.org/officeDocument/2006/relationships/image" Target="../media/image1.jpg"/><Relationship Id="rId8"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hyperlink" Target="http://drive.google.com/file/d/18CLC1srkzP6e24Ruf8Mz8wvy39dj5D2g/view" TargetMode="External"/><Relationship Id="rId7"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4.jpg"/><Relationship Id="rId5" Type="http://schemas.openxmlformats.org/officeDocument/2006/relationships/image" Target="../media/image3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5.jpg"/><Relationship Id="rId5"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hyperlink" Target="http://drive.google.com/file/d/1yJ6MSYkudtaizRrRROiQU_fn6Y-cEBp6/view" TargetMode="External"/><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42.jpg"/><Relationship Id="rId6" Type="http://schemas.openxmlformats.org/officeDocument/2006/relationships/image" Target="../media/image41.jpg"/><Relationship Id="rId7"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hyperlink" Target="http://drive.google.com/file/d/1-r5aLbZ0v_8wjQhX6gu7108aHgJfBGBZ/view" TargetMode="External"/><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49.jpg"/><Relationship Id="rId5" Type="http://schemas.openxmlformats.org/officeDocument/2006/relationships/image" Target="../media/image55.jpg"/><Relationship Id="rId6"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hyperlink" Target="https://airandspace.si.edu/collection-objects/drill-apollo-lunar-surface-alsd/nasm_A19761095000" TargetMode="External"/><Relationship Id="rId5" Type="http://schemas.openxmlformats.org/officeDocument/2006/relationships/image" Target="../media/image39.jpg"/><Relationship Id="rId6"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54.jpg"/><Relationship Id="rId5" Type="http://schemas.openxmlformats.org/officeDocument/2006/relationships/image" Target="../media/image47.jpg"/><Relationship Id="rId6" Type="http://schemas.openxmlformats.org/officeDocument/2006/relationships/image" Target="../media/image58.jpg"/><Relationship Id="rId7"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6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5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6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6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6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7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hyperlink" Target="http://drive.google.com/file/d/10-rFsBSViuxmIXUZgTUJxyov2Cq7Z05_/view" TargetMode="External"/><Relationship Id="rId5" Type="http://schemas.openxmlformats.org/officeDocument/2006/relationships/image" Target="../media/image67.jpg"/></Relationships>
</file>

<file path=ppt/slides/_rels/slide4.xml.rels><?xml version="1.0" encoding="UTF-8" standalone="yes"?><Relationships xmlns="http://schemas.openxmlformats.org/package/2006/relationships"><Relationship Id="rId10" Type="http://schemas.openxmlformats.org/officeDocument/2006/relationships/image" Target="../media/image17.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6.jpg"/><Relationship Id="rId5" Type="http://schemas.openxmlformats.org/officeDocument/2006/relationships/image" Target="../media/image52.jpg"/><Relationship Id="rId6" Type="http://schemas.openxmlformats.org/officeDocument/2006/relationships/image" Target="../media/image44.png"/><Relationship Id="rId7" Type="http://schemas.openxmlformats.org/officeDocument/2006/relationships/image" Target="../media/image10.jpg"/><Relationship Id="rId8"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56.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jpg"/><Relationship Id="rId5" Type="http://schemas.openxmlformats.org/officeDocument/2006/relationships/image" Target="../media/image14.jpg"/><Relationship Id="rId6" Type="http://schemas.openxmlformats.org/officeDocument/2006/relationships/image" Target="../media/image2.jpg"/><Relationship Id="rId7" Type="http://schemas.openxmlformats.org/officeDocument/2006/relationships/image" Target="../media/image13.jpg"/><Relationship Id="rId8"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drive.google.com/file/d/1P5DoEwIpPS5Kn4HwACjpa70zjz4s4-4c/view" TargetMode="External"/><Relationship Id="rId5"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7" name="Google Shape;57;p13"/>
          <p:cNvPicPr preferRelativeResize="0"/>
          <p:nvPr/>
        </p:nvPicPr>
        <p:blipFill>
          <a:blip r:embed="rId4">
            <a:alphaModFix/>
          </a:blip>
          <a:stretch>
            <a:fillRect/>
          </a:stretch>
        </p:blipFill>
        <p:spPr>
          <a:xfrm rot="-361664">
            <a:off x="1393949" y="4135979"/>
            <a:ext cx="528522" cy="488700"/>
          </a:xfrm>
          <a:prstGeom prst="ellipse">
            <a:avLst/>
          </a:prstGeom>
          <a:noFill/>
          <a:ln>
            <a:noFill/>
          </a:ln>
        </p:spPr>
      </p:pic>
      <p:pic>
        <p:nvPicPr>
          <p:cNvPr id="58" name="Google Shape;58;p13"/>
          <p:cNvPicPr preferRelativeResize="0"/>
          <p:nvPr/>
        </p:nvPicPr>
        <p:blipFill>
          <a:blip r:embed="rId5">
            <a:alphaModFix/>
          </a:blip>
          <a:stretch>
            <a:fillRect/>
          </a:stretch>
        </p:blipFill>
        <p:spPr>
          <a:xfrm rot="-360218">
            <a:off x="1186030" y="4604679"/>
            <a:ext cx="501953" cy="488700"/>
          </a:xfrm>
          <a:prstGeom prst="ellipse">
            <a:avLst/>
          </a:prstGeom>
          <a:noFill/>
          <a:ln>
            <a:noFill/>
          </a:ln>
        </p:spPr>
      </p:pic>
      <p:pic>
        <p:nvPicPr>
          <p:cNvPr id="59" name="Google Shape;59;p13"/>
          <p:cNvPicPr preferRelativeResize="0"/>
          <p:nvPr/>
        </p:nvPicPr>
        <p:blipFill rotWithShape="1">
          <a:blip r:embed="rId6">
            <a:alphaModFix/>
          </a:blip>
          <a:srcRect b="20306" l="0" r="0" t="0"/>
          <a:stretch/>
        </p:blipFill>
        <p:spPr>
          <a:xfrm rot="-175741">
            <a:off x="2131456" y="3210554"/>
            <a:ext cx="528390" cy="517574"/>
          </a:xfrm>
          <a:prstGeom prst="flowChartConnector">
            <a:avLst/>
          </a:prstGeom>
          <a:noFill/>
          <a:ln>
            <a:noFill/>
          </a:ln>
        </p:spPr>
      </p:pic>
      <p:pic>
        <p:nvPicPr>
          <p:cNvPr id="60" name="Google Shape;60;p13"/>
          <p:cNvPicPr preferRelativeResize="0"/>
          <p:nvPr/>
        </p:nvPicPr>
        <p:blipFill rotWithShape="1">
          <a:blip r:embed="rId7">
            <a:alphaModFix/>
          </a:blip>
          <a:srcRect b="7227" l="2841" r="2425" t="0"/>
          <a:stretch/>
        </p:blipFill>
        <p:spPr>
          <a:xfrm rot="-193298">
            <a:off x="1736322" y="3651606"/>
            <a:ext cx="501793" cy="486167"/>
          </a:xfrm>
          <a:prstGeom prst="ellipse">
            <a:avLst/>
          </a:prstGeom>
          <a:noFill/>
          <a:ln>
            <a:noFill/>
          </a:ln>
        </p:spPr>
      </p:pic>
      <p:pic>
        <p:nvPicPr>
          <p:cNvPr id="61" name="Google Shape;61;p13"/>
          <p:cNvPicPr preferRelativeResize="0"/>
          <p:nvPr/>
        </p:nvPicPr>
        <p:blipFill>
          <a:blip r:embed="rId8">
            <a:alphaModFix/>
          </a:blip>
          <a:stretch>
            <a:fillRect/>
          </a:stretch>
        </p:blipFill>
        <p:spPr>
          <a:xfrm rot="-361652">
            <a:off x="5352667" y="2664258"/>
            <a:ext cx="485685" cy="473296"/>
          </a:xfrm>
          <a:prstGeom prst="flowChartConnector">
            <a:avLst/>
          </a:prstGeom>
          <a:noFill/>
          <a:ln>
            <a:noFill/>
          </a:ln>
        </p:spPr>
      </p:pic>
      <p:pic>
        <p:nvPicPr>
          <p:cNvPr id="62" name="Google Shape;62;p13"/>
          <p:cNvPicPr preferRelativeResize="0"/>
          <p:nvPr/>
        </p:nvPicPr>
        <p:blipFill>
          <a:blip r:embed="rId9">
            <a:alphaModFix/>
          </a:blip>
          <a:stretch>
            <a:fillRect/>
          </a:stretch>
        </p:blipFill>
        <p:spPr>
          <a:xfrm rot="-361945">
            <a:off x="5885868" y="2883320"/>
            <a:ext cx="499566" cy="486580"/>
          </a:xfrm>
          <a:prstGeom prst="ellipse">
            <a:avLst/>
          </a:prstGeom>
          <a:noFill/>
          <a:ln>
            <a:noFill/>
          </a:ln>
        </p:spPr>
      </p:pic>
      <p:pic>
        <p:nvPicPr>
          <p:cNvPr id="63" name="Google Shape;63;p13"/>
          <p:cNvPicPr preferRelativeResize="0"/>
          <p:nvPr/>
        </p:nvPicPr>
        <p:blipFill>
          <a:blip r:embed="rId10">
            <a:alphaModFix/>
          </a:blip>
          <a:stretch>
            <a:fillRect/>
          </a:stretch>
        </p:blipFill>
        <p:spPr>
          <a:xfrm>
            <a:off x="755150" y="-354625"/>
            <a:ext cx="6055853" cy="3304903"/>
          </a:xfrm>
          <a:prstGeom prst="rect">
            <a:avLst/>
          </a:prstGeom>
          <a:noFill/>
          <a:ln>
            <a:noFill/>
          </a:ln>
        </p:spPr>
      </p:pic>
      <p:pic>
        <p:nvPicPr>
          <p:cNvPr id="64" name="Google Shape;64;p13"/>
          <p:cNvPicPr preferRelativeResize="0"/>
          <p:nvPr/>
        </p:nvPicPr>
        <p:blipFill rotWithShape="1">
          <a:blip r:embed="rId11">
            <a:alphaModFix/>
          </a:blip>
          <a:srcRect b="28845" l="0" r="0" t="0"/>
          <a:stretch/>
        </p:blipFill>
        <p:spPr>
          <a:xfrm rot="-358557">
            <a:off x="6318419" y="3238563"/>
            <a:ext cx="489862" cy="478729"/>
          </a:xfrm>
          <a:prstGeom prst="ellipse">
            <a:avLst/>
          </a:prstGeom>
          <a:noFill/>
          <a:ln>
            <a:noFill/>
          </a:ln>
        </p:spPr>
      </p:pic>
      <p:pic>
        <p:nvPicPr>
          <p:cNvPr id="65" name="Google Shape;65;p13"/>
          <p:cNvPicPr preferRelativeResize="0"/>
          <p:nvPr/>
        </p:nvPicPr>
        <p:blipFill rotWithShape="1">
          <a:blip r:embed="rId12">
            <a:alphaModFix/>
          </a:blip>
          <a:srcRect b="8228" l="0" r="0" t="8236"/>
          <a:stretch/>
        </p:blipFill>
        <p:spPr>
          <a:xfrm rot="2194">
            <a:off x="6669919" y="3657621"/>
            <a:ext cx="470100" cy="474300"/>
          </a:xfrm>
          <a:prstGeom prst="ellipse">
            <a:avLst/>
          </a:prstGeom>
          <a:noFill/>
          <a:ln>
            <a:noFill/>
          </a:ln>
        </p:spPr>
      </p:pic>
      <p:pic>
        <p:nvPicPr>
          <p:cNvPr id="66" name="Google Shape;66;p13"/>
          <p:cNvPicPr preferRelativeResize="0"/>
          <p:nvPr/>
        </p:nvPicPr>
        <p:blipFill rotWithShape="1">
          <a:blip r:embed="rId13">
            <a:alphaModFix/>
          </a:blip>
          <a:srcRect b="5437" l="0" r="0" t="5428"/>
          <a:stretch/>
        </p:blipFill>
        <p:spPr>
          <a:xfrm rot="360667">
            <a:off x="7024478" y="4094756"/>
            <a:ext cx="426847" cy="463952"/>
          </a:xfrm>
          <a:prstGeom prst="ellipse">
            <a:avLst/>
          </a:prstGeom>
          <a:noFill/>
          <a:ln>
            <a:noFill/>
          </a:ln>
        </p:spPr>
      </p:pic>
      <p:pic>
        <p:nvPicPr>
          <p:cNvPr id="67" name="Google Shape;67;p13"/>
          <p:cNvPicPr preferRelativeResize="0"/>
          <p:nvPr/>
        </p:nvPicPr>
        <p:blipFill rotWithShape="1">
          <a:blip r:embed="rId14">
            <a:alphaModFix/>
          </a:blip>
          <a:srcRect b="0" l="0" r="0" t="9690"/>
          <a:stretch/>
        </p:blipFill>
        <p:spPr>
          <a:xfrm rot="-360540">
            <a:off x="3728160" y="2492333"/>
            <a:ext cx="469982" cy="490192"/>
          </a:xfrm>
          <a:prstGeom prst="ellipse">
            <a:avLst/>
          </a:prstGeom>
          <a:noFill/>
          <a:ln>
            <a:noFill/>
          </a:ln>
        </p:spPr>
      </p:pic>
      <p:pic>
        <p:nvPicPr>
          <p:cNvPr id="68" name="Google Shape;68;p13"/>
          <p:cNvPicPr preferRelativeResize="0"/>
          <p:nvPr/>
        </p:nvPicPr>
        <p:blipFill rotWithShape="1">
          <a:blip r:embed="rId15">
            <a:alphaModFix/>
          </a:blip>
          <a:srcRect b="9806" l="0" r="0" t="9814"/>
          <a:stretch/>
        </p:blipFill>
        <p:spPr>
          <a:xfrm rot="155250">
            <a:off x="4247584" y="2419814"/>
            <a:ext cx="518328" cy="504815"/>
          </a:xfrm>
          <a:prstGeom prst="ellipse">
            <a:avLst/>
          </a:prstGeom>
          <a:noFill/>
          <a:ln>
            <a:noFill/>
          </a:ln>
        </p:spPr>
      </p:pic>
      <p:pic>
        <p:nvPicPr>
          <p:cNvPr id="69" name="Google Shape;69;p13"/>
          <p:cNvPicPr preferRelativeResize="0"/>
          <p:nvPr/>
        </p:nvPicPr>
        <p:blipFill rotWithShape="1">
          <a:blip r:embed="rId16">
            <a:alphaModFix/>
          </a:blip>
          <a:srcRect b="14893" l="7176" r="11083" t="0"/>
          <a:stretch/>
        </p:blipFill>
        <p:spPr>
          <a:xfrm rot="-2029">
            <a:off x="3187861" y="2665349"/>
            <a:ext cx="508200" cy="516000"/>
          </a:xfrm>
          <a:prstGeom prst="ellipse">
            <a:avLst/>
          </a:prstGeom>
          <a:noFill/>
          <a:ln>
            <a:noFill/>
          </a:ln>
        </p:spPr>
      </p:pic>
      <p:pic>
        <p:nvPicPr>
          <p:cNvPr id="70" name="Google Shape;70;p13"/>
          <p:cNvPicPr preferRelativeResize="0"/>
          <p:nvPr/>
        </p:nvPicPr>
        <p:blipFill>
          <a:blip r:embed="rId17">
            <a:alphaModFix/>
          </a:blip>
          <a:stretch>
            <a:fillRect/>
          </a:stretch>
        </p:blipFill>
        <p:spPr>
          <a:xfrm rot="-2028">
            <a:off x="2657341" y="2859480"/>
            <a:ext cx="508500" cy="495900"/>
          </a:xfrm>
          <a:prstGeom prst="flowChartConnector">
            <a:avLst/>
          </a:prstGeom>
          <a:noFill/>
          <a:ln>
            <a:noFill/>
          </a:ln>
        </p:spPr>
      </p:pic>
      <p:pic>
        <p:nvPicPr>
          <p:cNvPr id="71" name="Google Shape;71;p13"/>
          <p:cNvPicPr preferRelativeResize="0"/>
          <p:nvPr/>
        </p:nvPicPr>
        <p:blipFill rotWithShape="1">
          <a:blip r:embed="rId18">
            <a:alphaModFix/>
          </a:blip>
          <a:srcRect b="15026" l="21110" r="14547" t="15019"/>
          <a:stretch/>
        </p:blipFill>
        <p:spPr>
          <a:xfrm>
            <a:off x="4814303" y="2488363"/>
            <a:ext cx="490200" cy="498000"/>
          </a:xfrm>
          <a:prstGeom prst="ellipse">
            <a:avLst/>
          </a:prstGeom>
          <a:noFill/>
          <a:ln>
            <a:noFill/>
          </a:ln>
        </p:spPr>
      </p:pic>
      <p:pic>
        <p:nvPicPr>
          <p:cNvPr id="72" name="Google Shape;72;p13"/>
          <p:cNvPicPr preferRelativeResize="0"/>
          <p:nvPr/>
        </p:nvPicPr>
        <p:blipFill>
          <a:blip r:embed="rId19">
            <a:alphaModFix/>
          </a:blip>
          <a:stretch>
            <a:fillRect/>
          </a:stretch>
        </p:blipFill>
        <p:spPr>
          <a:xfrm>
            <a:off x="7242025" y="4579775"/>
            <a:ext cx="498900" cy="498900"/>
          </a:xfrm>
          <a:prstGeom prst="flowChartConnector">
            <a:avLst/>
          </a:prstGeom>
          <a:noFill/>
          <a:ln>
            <a:noFill/>
          </a:ln>
        </p:spPr>
      </p:pic>
      <p:pic>
        <p:nvPicPr>
          <p:cNvPr id="73" name="Google Shape;73;p13"/>
          <p:cNvPicPr preferRelativeResize="0"/>
          <p:nvPr/>
        </p:nvPicPr>
        <p:blipFill>
          <a:blip r:embed="rId20">
            <a:alphaModFix/>
          </a:blip>
          <a:stretch>
            <a:fillRect/>
          </a:stretch>
        </p:blipFill>
        <p:spPr>
          <a:xfrm>
            <a:off x="7549825" y="220575"/>
            <a:ext cx="1377000" cy="92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142350" y="-171725"/>
            <a:ext cx="9144000" cy="5143500"/>
          </a:xfrm>
          <a:prstGeom prst="rect">
            <a:avLst/>
          </a:prstGeom>
          <a:noFill/>
          <a:ln>
            <a:noFill/>
          </a:ln>
        </p:spPr>
      </p:pic>
      <p:sp>
        <p:nvSpPr>
          <p:cNvPr id="187" name="Google Shape;187;p22"/>
          <p:cNvSpPr txBox="1"/>
          <p:nvPr/>
        </p:nvSpPr>
        <p:spPr>
          <a:xfrm>
            <a:off x="200925" y="-8030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Subsystem - Soft Landing</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p:txBody>
      </p:sp>
      <p:sp>
        <p:nvSpPr>
          <p:cNvPr id="188" name="Google Shape;188;p22"/>
          <p:cNvSpPr txBox="1"/>
          <p:nvPr/>
        </p:nvSpPr>
        <p:spPr>
          <a:xfrm>
            <a:off x="200925" y="532475"/>
            <a:ext cx="71928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Solution Process</a:t>
            </a:r>
            <a:endParaRPr sz="2000"/>
          </a:p>
        </p:txBody>
      </p:sp>
      <p:graphicFrame>
        <p:nvGraphicFramePr>
          <p:cNvPr id="189" name="Google Shape;189;p22"/>
          <p:cNvGraphicFramePr/>
          <p:nvPr/>
        </p:nvGraphicFramePr>
        <p:xfrm>
          <a:off x="200925" y="1055200"/>
          <a:ext cx="3000000" cy="3000000"/>
        </p:xfrm>
        <a:graphic>
          <a:graphicData uri="http://schemas.openxmlformats.org/drawingml/2006/table">
            <a:tbl>
              <a:tblPr>
                <a:noFill/>
                <a:tableStyleId>{BB6CE5ED-8E87-456C-ABB6-DC601D716850}</a:tableStyleId>
              </a:tblPr>
              <a:tblGrid>
                <a:gridCol w="4425750"/>
                <a:gridCol w="4345225"/>
              </a:tblGrid>
              <a:tr h="474150">
                <a:tc>
                  <a:txBody>
                    <a:bodyPr/>
                    <a:lstStyle/>
                    <a:p>
                      <a:pPr indent="0" lvl="0" marL="0" rtl="0" algn="l">
                        <a:lnSpc>
                          <a:spcPct val="115000"/>
                        </a:lnSpc>
                        <a:spcBef>
                          <a:spcPts val="500"/>
                        </a:spcBef>
                        <a:spcAft>
                          <a:spcPts val="0"/>
                        </a:spcAft>
                        <a:buClr>
                          <a:schemeClr val="dk1"/>
                        </a:buClr>
                        <a:buSzPts val="1100"/>
                        <a:buFont typeface="Arial"/>
                        <a:buNone/>
                      </a:pPr>
                      <a:r>
                        <a:rPr lang="en">
                          <a:solidFill>
                            <a:schemeClr val="dk1"/>
                          </a:solidFill>
                        </a:rPr>
                        <a:t>Simultaneous Dynamic Optimization Approach</a:t>
                      </a:r>
                      <a:endParaRPr>
                        <a:solidFill>
                          <a:schemeClr val="dk1"/>
                        </a:solidFill>
                      </a:endParaRPr>
                    </a:p>
                    <a:p>
                      <a:pPr indent="0" lvl="0" marL="0" rtl="0" algn="l">
                        <a:spcBef>
                          <a:spcPts val="500"/>
                        </a:spcBef>
                        <a:spcAft>
                          <a:spcPts val="0"/>
                        </a:spcAft>
                        <a:buNone/>
                      </a:pPr>
                      <a:r>
                        <a:t/>
                      </a:r>
                      <a:endParaRPr/>
                    </a:p>
                  </a:txBody>
                  <a:tcPr marT="91425" marB="91425" marR="91425" marL="91425"/>
                </a:tc>
                <a:tc>
                  <a:txBody>
                    <a:bodyPr/>
                    <a:lstStyle/>
                    <a:p>
                      <a:pPr indent="0" lvl="0" marL="0" rtl="0" algn="l">
                        <a:lnSpc>
                          <a:spcPct val="115000"/>
                        </a:lnSpc>
                        <a:spcBef>
                          <a:spcPts val="500"/>
                        </a:spcBef>
                        <a:spcAft>
                          <a:spcPts val="0"/>
                        </a:spcAft>
                        <a:buClr>
                          <a:schemeClr val="dk1"/>
                        </a:buClr>
                        <a:buSzPts val="1100"/>
                        <a:buFont typeface="Arial"/>
                        <a:buNone/>
                      </a:pPr>
                      <a:r>
                        <a:rPr lang="en">
                          <a:solidFill>
                            <a:schemeClr val="dk1"/>
                          </a:solidFill>
                        </a:rPr>
                        <a:t>Adaptive mesh refinement strategy</a:t>
                      </a:r>
                      <a:endParaRPr>
                        <a:solidFill>
                          <a:schemeClr val="dk1"/>
                        </a:solidFill>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txBody>
                  <a:tcPr marT="91425" marB="91425" marR="91425" marL="91425"/>
                </a:tc>
              </a:tr>
            </a:tbl>
          </a:graphicData>
        </a:graphic>
      </p:graphicFrame>
      <p:pic>
        <p:nvPicPr>
          <p:cNvPr id="190" name="Google Shape;190;p22"/>
          <p:cNvPicPr preferRelativeResize="0"/>
          <p:nvPr/>
        </p:nvPicPr>
        <p:blipFill>
          <a:blip r:embed="rId4">
            <a:alphaModFix/>
          </a:blip>
          <a:stretch>
            <a:fillRect/>
          </a:stretch>
        </p:blipFill>
        <p:spPr>
          <a:xfrm>
            <a:off x="4962675" y="2278400"/>
            <a:ext cx="4082625" cy="1178750"/>
          </a:xfrm>
          <a:prstGeom prst="rect">
            <a:avLst/>
          </a:prstGeom>
          <a:noFill/>
          <a:ln>
            <a:noFill/>
          </a:ln>
        </p:spPr>
      </p:pic>
      <p:pic>
        <p:nvPicPr>
          <p:cNvPr id="191" name="Google Shape;191;p22"/>
          <p:cNvPicPr preferRelativeResize="0"/>
          <p:nvPr/>
        </p:nvPicPr>
        <p:blipFill>
          <a:blip r:embed="rId5">
            <a:alphaModFix/>
          </a:blip>
          <a:stretch>
            <a:fillRect/>
          </a:stretch>
        </p:blipFill>
        <p:spPr>
          <a:xfrm>
            <a:off x="369725" y="2435725"/>
            <a:ext cx="2838450" cy="1466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3"/>
          <p:cNvPicPr preferRelativeResize="0"/>
          <p:nvPr/>
        </p:nvPicPr>
        <p:blipFill>
          <a:blip r:embed="rId3">
            <a:alphaModFix/>
          </a:blip>
          <a:stretch>
            <a:fillRect/>
          </a:stretch>
        </p:blipFill>
        <p:spPr>
          <a:xfrm>
            <a:off x="142350" y="-161675"/>
            <a:ext cx="9144000" cy="5143500"/>
          </a:xfrm>
          <a:prstGeom prst="rect">
            <a:avLst/>
          </a:prstGeom>
          <a:noFill/>
          <a:ln>
            <a:noFill/>
          </a:ln>
        </p:spPr>
      </p:pic>
      <p:sp>
        <p:nvSpPr>
          <p:cNvPr id="197" name="Google Shape;197;p23"/>
          <p:cNvSpPr txBox="1"/>
          <p:nvPr/>
        </p:nvSpPr>
        <p:spPr>
          <a:xfrm>
            <a:off x="200925" y="68315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Conclusion</a:t>
            </a:r>
            <a:endParaRPr sz="2000">
              <a:solidFill>
                <a:schemeClr val="dk1"/>
              </a:solidFill>
            </a:endParaRPr>
          </a:p>
        </p:txBody>
      </p:sp>
      <p:sp>
        <p:nvSpPr>
          <p:cNvPr id="198" name="Google Shape;198;p23"/>
          <p:cNvSpPr txBox="1"/>
          <p:nvPr/>
        </p:nvSpPr>
        <p:spPr>
          <a:xfrm>
            <a:off x="200925" y="-8030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Subsystem - Soft Landing</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p:txBody>
      </p:sp>
      <p:pic>
        <p:nvPicPr>
          <p:cNvPr id="199" name="Google Shape;199;p23"/>
          <p:cNvPicPr preferRelativeResize="0"/>
          <p:nvPr/>
        </p:nvPicPr>
        <p:blipFill>
          <a:blip r:embed="rId4">
            <a:alphaModFix/>
          </a:blip>
          <a:stretch>
            <a:fillRect/>
          </a:stretch>
        </p:blipFill>
        <p:spPr>
          <a:xfrm>
            <a:off x="477713" y="1446588"/>
            <a:ext cx="3590925" cy="3009900"/>
          </a:xfrm>
          <a:prstGeom prst="rect">
            <a:avLst/>
          </a:prstGeom>
          <a:noFill/>
          <a:ln>
            <a:noFill/>
          </a:ln>
        </p:spPr>
      </p:pic>
      <p:sp>
        <p:nvSpPr>
          <p:cNvPr id="200" name="Google Shape;200;p23"/>
          <p:cNvSpPr txBox="1"/>
          <p:nvPr/>
        </p:nvSpPr>
        <p:spPr>
          <a:xfrm>
            <a:off x="4470425" y="1526975"/>
            <a:ext cx="3375300" cy="15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observed that the Hamiltonian profile is almost constant over time, which illustrates that the results are optimal.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4"/>
          <p:cNvPicPr preferRelativeResize="0"/>
          <p:nvPr/>
        </p:nvPicPr>
        <p:blipFill rotWithShape="1">
          <a:blip r:embed="rId3">
            <a:alphaModFix/>
          </a:blip>
          <a:srcRect b="-840" l="0" r="0" t="840"/>
          <a:stretch/>
        </p:blipFill>
        <p:spPr>
          <a:xfrm>
            <a:off x="0" y="0"/>
            <a:ext cx="9144000" cy="5143500"/>
          </a:xfrm>
          <a:prstGeom prst="rect">
            <a:avLst/>
          </a:prstGeom>
          <a:noFill/>
          <a:ln>
            <a:noFill/>
          </a:ln>
        </p:spPr>
      </p:pic>
      <p:sp>
        <p:nvSpPr>
          <p:cNvPr id="206" name="Google Shape;206;p24"/>
          <p:cNvSpPr txBox="1"/>
          <p:nvPr/>
        </p:nvSpPr>
        <p:spPr>
          <a:xfrm>
            <a:off x="51775" y="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Subsystem - Mechanical (Chassis )</a:t>
            </a:r>
            <a:endParaRPr sz="2000">
              <a:solidFill>
                <a:schemeClr val="lt1"/>
              </a:solidFill>
            </a:endParaRPr>
          </a:p>
          <a:p>
            <a:pPr indent="0" lvl="0" marL="0" rtl="0" algn="l">
              <a:spcBef>
                <a:spcPts val="0"/>
              </a:spcBef>
              <a:spcAft>
                <a:spcPts val="0"/>
              </a:spcAft>
              <a:buNone/>
            </a:pPr>
            <a:r>
              <a:t/>
            </a:r>
            <a:endParaRPr sz="2000"/>
          </a:p>
        </p:txBody>
      </p:sp>
      <p:sp>
        <p:nvSpPr>
          <p:cNvPr id="207" name="Google Shape;207;p24"/>
          <p:cNvSpPr txBox="1"/>
          <p:nvPr/>
        </p:nvSpPr>
        <p:spPr>
          <a:xfrm>
            <a:off x="235350" y="605475"/>
            <a:ext cx="8673300" cy="4668300"/>
          </a:xfrm>
          <a:prstGeom prst="rect">
            <a:avLst/>
          </a:prstGeom>
          <a:noFill/>
          <a:ln>
            <a:noFill/>
          </a:ln>
        </p:spPr>
        <p:txBody>
          <a:bodyPr anchorCtr="0" anchor="t" bIns="91425" lIns="91425" spcFirstLastPara="1" rIns="91425" wrap="square" tIns="91425">
            <a:noAutofit/>
          </a:bodyPr>
          <a:lstStyle/>
          <a:p>
            <a:pPr indent="0" lvl="0" marL="0" rtl="0" algn="l">
              <a:lnSpc>
                <a:spcPct val="94500"/>
              </a:lnSpc>
              <a:spcBef>
                <a:spcPts val="0"/>
              </a:spcBef>
              <a:spcAft>
                <a:spcPts val="0"/>
              </a:spcAft>
              <a:buNone/>
            </a:pPr>
            <a:r>
              <a:t/>
            </a:r>
            <a:endParaRPr b="1">
              <a:solidFill>
                <a:schemeClr val="dk1"/>
              </a:solidFill>
              <a:highlight>
                <a:srgbClr val="FFFFFF"/>
              </a:highlight>
              <a:latin typeface="Georgia"/>
              <a:ea typeface="Georgia"/>
              <a:cs typeface="Georgia"/>
              <a:sym typeface="Georgia"/>
            </a:endParaRPr>
          </a:p>
          <a:p>
            <a:pPr indent="0" lvl="0" marL="0" rtl="0" algn="l">
              <a:lnSpc>
                <a:spcPct val="94500"/>
              </a:lnSpc>
              <a:spcBef>
                <a:spcPts val="0"/>
              </a:spcBef>
              <a:spcAft>
                <a:spcPts val="0"/>
              </a:spcAft>
              <a:buNone/>
            </a:pPr>
            <a:r>
              <a:rPr b="1" lang="en" sz="2100">
                <a:solidFill>
                  <a:schemeClr val="dk1"/>
                </a:solidFill>
                <a:highlight>
                  <a:srgbClr val="FFFFFF"/>
                </a:highlight>
              </a:rPr>
              <a:t>Objective :</a:t>
            </a:r>
            <a:endParaRPr b="1" sz="2100">
              <a:solidFill>
                <a:schemeClr val="dk1"/>
              </a:solidFill>
              <a:highlight>
                <a:srgbClr val="FFFFFF"/>
              </a:highlight>
            </a:endParaRPr>
          </a:p>
          <a:p>
            <a:pPr indent="0" lvl="0" marL="0" rtl="0" algn="l">
              <a:lnSpc>
                <a:spcPct val="94500"/>
              </a:lnSpc>
              <a:spcBef>
                <a:spcPts val="0"/>
              </a:spcBef>
              <a:spcAft>
                <a:spcPts val="0"/>
              </a:spcAft>
              <a:buNone/>
            </a:pPr>
            <a:r>
              <a:t/>
            </a:r>
            <a:endParaRPr b="1">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To design and model a chassis for the lunar rover which is stable and has good obstacle surmounting capabilities </a:t>
            </a:r>
            <a:endParaRPr>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To also design the swarm rover and a mechanism to deploy them from the mother rover</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rPr lang="en">
                <a:solidFill>
                  <a:schemeClr val="dk1"/>
                </a:solidFill>
                <a:highlight>
                  <a:srgbClr val="FFFFFF"/>
                </a:highlight>
              </a:rPr>
              <a:t>The chassis of the rover should be designed keeping in mind the following points</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Stability of the main body of the rover</a:t>
            </a:r>
            <a:endParaRPr>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Obstacle climbing capacity</a:t>
            </a:r>
            <a:endParaRPr>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Provide even weight distribution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rPr lang="en" sz="1100">
                <a:solidFill>
                  <a:schemeClr val="dk1"/>
                </a:solidFill>
                <a:highlight>
                  <a:srgbClr val="FFFFFF"/>
                </a:highlight>
              </a:rPr>
              <a:t>                       										Pic credits : Aditya G</a:t>
            </a:r>
            <a:endParaRPr sz="1100">
              <a:solidFill>
                <a:schemeClr val="dk1"/>
              </a:solidFill>
              <a:highlight>
                <a:srgbClr val="FFFFFF"/>
              </a:highlight>
            </a:endParaRPr>
          </a:p>
        </p:txBody>
      </p:sp>
      <p:pic>
        <p:nvPicPr>
          <p:cNvPr id="208" name="Google Shape;208;p24"/>
          <p:cNvPicPr preferRelativeResize="0"/>
          <p:nvPr/>
        </p:nvPicPr>
        <p:blipFill>
          <a:blip r:embed="rId4">
            <a:alphaModFix/>
          </a:blip>
          <a:stretch>
            <a:fillRect/>
          </a:stretch>
        </p:blipFill>
        <p:spPr>
          <a:xfrm>
            <a:off x="4335025" y="2660075"/>
            <a:ext cx="3571875" cy="21050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4" name="Google Shape;214;p25"/>
          <p:cNvSpPr txBox="1"/>
          <p:nvPr/>
        </p:nvSpPr>
        <p:spPr>
          <a:xfrm>
            <a:off x="0" y="5160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a:t>
            </a:r>
            <a:r>
              <a:rPr lang="en" sz="2000">
                <a:solidFill>
                  <a:srgbClr val="FFFFFF"/>
                </a:solidFill>
              </a:rPr>
              <a:t>Mechanical ( chassis )</a:t>
            </a:r>
            <a:endParaRPr sz="2000">
              <a:solidFill>
                <a:srgbClr val="FFFFFF"/>
              </a:solidFill>
            </a:endParaRPr>
          </a:p>
          <a:p>
            <a:pPr indent="0" lvl="0" marL="0" rtl="0" algn="l">
              <a:spcBef>
                <a:spcPts val="0"/>
              </a:spcBef>
              <a:spcAft>
                <a:spcPts val="0"/>
              </a:spcAft>
              <a:buNone/>
            </a:pPr>
            <a:r>
              <a:t/>
            </a:r>
            <a:endParaRPr sz="2000"/>
          </a:p>
        </p:txBody>
      </p:sp>
      <p:sp>
        <p:nvSpPr>
          <p:cNvPr id="215" name="Google Shape;215;p25"/>
          <p:cNvSpPr txBox="1"/>
          <p:nvPr/>
        </p:nvSpPr>
        <p:spPr>
          <a:xfrm>
            <a:off x="30150" y="750800"/>
            <a:ext cx="8750700" cy="41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t>The Mantis Design</a:t>
            </a:r>
            <a:endParaRPr b="1" u="sng"/>
          </a:p>
          <a:p>
            <a:pPr indent="0" lvl="0" marL="0" rtl="0" algn="l">
              <a:spcBef>
                <a:spcPts val="0"/>
              </a:spcBef>
              <a:spcAft>
                <a:spcPts val="0"/>
              </a:spcAft>
              <a:buNone/>
            </a:pPr>
            <a:r>
              <a:t/>
            </a:r>
            <a:endParaRPr b="1" u="sng"/>
          </a:p>
          <a:p>
            <a:pPr indent="0" lvl="0" marL="0" rtl="0" algn="l">
              <a:lnSpc>
                <a:spcPct val="115000"/>
              </a:lnSpc>
              <a:spcBef>
                <a:spcPts val="0"/>
              </a:spcBef>
              <a:spcAft>
                <a:spcPts val="0"/>
              </a:spcAft>
              <a:buNone/>
            </a:pPr>
            <a:r>
              <a:rPr b="1" lang="en" sz="1200" u="sng">
                <a:solidFill>
                  <a:schemeClr val="dk1"/>
                </a:solidFill>
                <a:highlight>
                  <a:srgbClr val="FFFFFF"/>
                </a:highlight>
              </a:rPr>
              <a:t>Key Features</a:t>
            </a:r>
            <a:endParaRPr b="1" sz="1200" u="sng">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a:solidFill>
                  <a:schemeClr val="dk1"/>
                </a:solidFill>
                <a:highlight>
                  <a:srgbClr val="FFFFFF"/>
                </a:highlight>
              </a:rPr>
              <a:t>Six wheel individual motor design</a:t>
            </a:r>
            <a:endParaRPr>
              <a:solidFill>
                <a:schemeClr val="dk1"/>
              </a:solidFill>
              <a:highlight>
                <a:srgbClr val="FFFFFF"/>
              </a:highlight>
            </a:endParaRPr>
          </a:p>
          <a:p>
            <a:pPr indent="0" lvl="0" marL="457200" rtl="0" algn="l">
              <a:lnSpc>
                <a:spcPct val="115000"/>
              </a:lnSpc>
              <a:spcBef>
                <a:spcPts val="0"/>
              </a:spcBef>
              <a:spcAft>
                <a:spcPts val="0"/>
              </a:spcAft>
              <a:buNone/>
            </a:pPr>
            <a:r>
              <a:t/>
            </a:r>
            <a:endParaRPr>
              <a:solidFill>
                <a:schemeClr val="dk1"/>
              </a:solidFill>
              <a:highlight>
                <a:srgbClr val="FFFFFF"/>
              </a:highlight>
            </a:endParaRPr>
          </a:p>
          <a:p>
            <a:pPr indent="-317500" lvl="0" marL="457200" rtl="0" algn="l">
              <a:lnSpc>
                <a:spcPct val="115000"/>
              </a:lnSpc>
              <a:spcBef>
                <a:spcPts val="0"/>
              </a:spcBef>
              <a:spcAft>
                <a:spcPts val="0"/>
              </a:spcAft>
              <a:buClr>
                <a:schemeClr val="dk1"/>
              </a:buClr>
              <a:buSzPts val="1400"/>
              <a:buChar char="●"/>
            </a:pPr>
            <a:r>
              <a:rPr lang="en">
                <a:solidFill>
                  <a:schemeClr val="dk1"/>
                </a:solidFill>
                <a:highlight>
                  <a:srgbClr val="FFFFFF"/>
                </a:highlight>
              </a:rPr>
              <a:t>Balanced even weight distribution</a:t>
            </a:r>
            <a:endParaRPr>
              <a:solidFill>
                <a:schemeClr val="dk1"/>
              </a:solidFill>
              <a:highlight>
                <a:srgbClr val="FFFFFF"/>
              </a:highlight>
            </a:endParaRPr>
          </a:p>
          <a:p>
            <a:pPr indent="0" lvl="0" marL="457200" rtl="0" algn="l">
              <a:lnSpc>
                <a:spcPct val="115000"/>
              </a:lnSpc>
              <a:spcBef>
                <a:spcPts val="0"/>
              </a:spcBef>
              <a:spcAft>
                <a:spcPts val="0"/>
              </a:spcAft>
              <a:buNone/>
            </a:pPr>
            <a:r>
              <a:t/>
            </a:r>
            <a:endParaRPr>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distributes weight away from the lowest wheel</a:t>
            </a:r>
            <a:endParaRPr>
              <a:solidFill>
                <a:schemeClr val="dk1"/>
              </a:solidFill>
              <a:highlight>
                <a:srgbClr val="FFFFFF"/>
              </a:highlight>
            </a:endParaRPr>
          </a:p>
          <a:p>
            <a:pPr indent="0" lvl="0" marL="457200" rtl="0" algn="l">
              <a:lnSpc>
                <a:spcPct val="94500"/>
              </a:lnSpc>
              <a:spcBef>
                <a:spcPts val="0"/>
              </a:spcBef>
              <a:spcAft>
                <a:spcPts val="0"/>
              </a:spcAft>
              <a:buNone/>
            </a:pPr>
            <a:r>
              <a:t/>
            </a:r>
            <a:endParaRPr>
              <a:solidFill>
                <a:schemeClr val="dk1"/>
              </a:solidFill>
              <a:highlight>
                <a:srgbClr val="FFFFFF"/>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More robust and does not require telescopic or hydraulic suspensions</a:t>
            </a:r>
            <a:endParaRPr>
              <a:solidFill>
                <a:schemeClr val="dk1"/>
              </a:solidFill>
              <a:highlight>
                <a:srgbClr val="FFFFFF"/>
              </a:highlight>
            </a:endParaRPr>
          </a:p>
          <a:p>
            <a:pPr indent="0" lvl="0" marL="0" rtl="0" algn="l">
              <a:spcBef>
                <a:spcPts val="0"/>
              </a:spcBef>
              <a:spcAft>
                <a:spcPts val="0"/>
              </a:spcAft>
              <a:buNone/>
            </a:pPr>
            <a:r>
              <a:t/>
            </a:r>
            <a:endParaRPr b="1" u="sng"/>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system promotes a gliding behavior</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rPr lang="en">
                <a:solidFill>
                  <a:schemeClr val="dk1"/>
                </a:solidFill>
                <a:highlight>
                  <a:srgbClr val="FFFFFF"/>
                </a:highlight>
              </a:rPr>
              <a:t>															</a:t>
            </a:r>
            <a:r>
              <a:rPr lang="en" sz="1100">
                <a:solidFill>
                  <a:schemeClr val="dk1"/>
                </a:solidFill>
                <a:highlight>
                  <a:schemeClr val="lt1"/>
                </a:highlight>
              </a:rPr>
              <a:t>Pic credits : Aditya G</a:t>
            </a:r>
            <a:endParaRPr>
              <a:solidFill>
                <a:schemeClr val="dk1"/>
              </a:solidFill>
              <a:highlight>
                <a:srgbClr val="FFFFFF"/>
              </a:highlight>
            </a:endParaRPr>
          </a:p>
        </p:txBody>
      </p:sp>
      <p:pic>
        <p:nvPicPr>
          <p:cNvPr id="216" name="Google Shape;216;p25"/>
          <p:cNvPicPr preferRelativeResize="0"/>
          <p:nvPr/>
        </p:nvPicPr>
        <p:blipFill>
          <a:blip r:embed="rId4">
            <a:alphaModFix/>
          </a:blip>
          <a:stretch>
            <a:fillRect/>
          </a:stretch>
        </p:blipFill>
        <p:spPr>
          <a:xfrm>
            <a:off x="3788367" y="3164000"/>
            <a:ext cx="2636999" cy="1933426"/>
          </a:xfrm>
          <a:prstGeom prst="rect">
            <a:avLst/>
          </a:prstGeom>
          <a:noFill/>
          <a:ln>
            <a:noFill/>
          </a:ln>
        </p:spPr>
      </p:pic>
      <p:pic>
        <p:nvPicPr>
          <p:cNvPr id="217" name="Google Shape;217;p25"/>
          <p:cNvPicPr preferRelativeResize="0"/>
          <p:nvPr/>
        </p:nvPicPr>
        <p:blipFill>
          <a:blip r:embed="rId5">
            <a:alphaModFix/>
          </a:blip>
          <a:stretch>
            <a:fillRect/>
          </a:stretch>
        </p:blipFill>
        <p:spPr>
          <a:xfrm>
            <a:off x="6655275" y="2807825"/>
            <a:ext cx="2185736" cy="1933426"/>
          </a:xfrm>
          <a:prstGeom prst="rect">
            <a:avLst/>
          </a:prstGeom>
          <a:noFill/>
          <a:ln>
            <a:noFill/>
          </a:ln>
        </p:spPr>
      </p:pic>
      <p:pic>
        <p:nvPicPr>
          <p:cNvPr id="218" name="Google Shape;218;p25" title="SOLIDWORKS Premium 2018 x64 Edition - [assem _] 2020-11-01 19-56-30.mp4">
            <a:hlinkClick r:id="rId6"/>
          </p:cNvPr>
          <p:cNvPicPr preferRelativeResize="0"/>
          <p:nvPr/>
        </p:nvPicPr>
        <p:blipFill>
          <a:blip r:embed="rId7">
            <a:alphaModFix/>
          </a:blip>
          <a:stretch>
            <a:fillRect/>
          </a:stretch>
        </p:blipFill>
        <p:spPr>
          <a:xfrm>
            <a:off x="5033025" y="723725"/>
            <a:ext cx="3673426" cy="1974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6"/>
          <p:cNvPicPr preferRelativeResize="0"/>
          <p:nvPr/>
        </p:nvPicPr>
        <p:blipFill rotWithShape="1">
          <a:blip r:embed="rId3">
            <a:alphaModFix/>
          </a:blip>
          <a:srcRect b="1962" l="-796" r="0" t="1846"/>
          <a:stretch/>
        </p:blipFill>
        <p:spPr>
          <a:xfrm>
            <a:off x="0" y="60225"/>
            <a:ext cx="9144000" cy="4937949"/>
          </a:xfrm>
          <a:prstGeom prst="rect">
            <a:avLst/>
          </a:prstGeom>
          <a:noFill/>
          <a:ln>
            <a:noFill/>
          </a:ln>
        </p:spPr>
      </p:pic>
      <p:sp>
        <p:nvSpPr>
          <p:cNvPr id="224" name="Google Shape;224;p26"/>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 chassis )</a:t>
            </a:r>
            <a:endParaRPr sz="2000">
              <a:solidFill>
                <a:srgbClr val="FFFFFF"/>
              </a:solidFill>
            </a:endParaRPr>
          </a:p>
          <a:p>
            <a:pPr indent="0" lvl="0" marL="0" rtl="0" algn="l">
              <a:spcBef>
                <a:spcPts val="0"/>
              </a:spcBef>
              <a:spcAft>
                <a:spcPts val="0"/>
              </a:spcAft>
              <a:buNone/>
            </a:pPr>
            <a:r>
              <a:t/>
            </a:r>
            <a:endParaRPr sz="2000"/>
          </a:p>
        </p:txBody>
      </p:sp>
      <p:sp>
        <p:nvSpPr>
          <p:cNvPr id="225" name="Google Shape;225;p26"/>
          <p:cNvSpPr txBox="1"/>
          <p:nvPr/>
        </p:nvSpPr>
        <p:spPr>
          <a:xfrm>
            <a:off x="383100" y="622725"/>
            <a:ext cx="83778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t>Materials</a:t>
            </a:r>
            <a:endParaRPr b="1" sz="2100" u="sng"/>
          </a:p>
          <a:p>
            <a:pPr indent="0" lvl="0" marL="0" rtl="0" algn="l">
              <a:spcBef>
                <a:spcPts val="0"/>
              </a:spcBef>
              <a:spcAft>
                <a:spcPts val="0"/>
              </a:spcAft>
              <a:buNone/>
            </a:pPr>
            <a:r>
              <a:t/>
            </a:r>
            <a:endParaRPr b="1" u="sng"/>
          </a:p>
          <a:p>
            <a:pPr indent="0" lvl="0" marL="0" rtl="0" algn="l">
              <a:spcBef>
                <a:spcPts val="0"/>
              </a:spcBef>
              <a:spcAft>
                <a:spcPts val="0"/>
              </a:spcAft>
              <a:buNone/>
            </a:pPr>
            <a:r>
              <a:rPr b="1" lang="en"/>
              <a:t>Mother rover and swarm rovers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Rover </a:t>
            </a:r>
            <a:r>
              <a:rPr b="1" lang="en"/>
              <a:t>main body</a:t>
            </a:r>
            <a:r>
              <a:rPr lang="en"/>
              <a:t>   - </a:t>
            </a:r>
            <a:r>
              <a:rPr b="1" lang="en"/>
              <a:t>Aluminium alloy 2219- O</a:t>
            </a:r>
            <a:endParaRPr b="1"/>
          </a:p>
          <a:p>
            <a:pPr indent="0" lvl="0" marL="0" rtl="0" algn="l">
              <a:spcBef>
                <a:spcPts val="0"/>
              </a:spcBef>
              <a:spcAft>
                <a:spcPts val="0"/>
              </a:spcAft>
              <a:buNone/>
            </a:pPr>
            <a:r>
              <a:rPr lang="en"/>
              <a:t>Tensile Strength	 -170000000	N/m^2</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solidFill>
                  <a:srgbClr val="202122"/>
                </a:solidFill>
                <a:highlight>
                  <a:srgbClr val="FFFFFF"/>
                </a:highlight>
              </a:rPr>
              <a:t> high fracture toughness </a:t>
            </a:r>
            <a:endParaRPr>
              <a:solidFill>
                <a:srgbClr val="202122"/>
              </a:solidFill>
              <a:highlight>
                <a:srgbClr val="FFFFFF"/>
              </a:highlight>
            </a:endParaRPr>
          </a:p>
          <a:p>
            <a:pPr indent="-317500" lvl="0" marL="457200" rtl="0" algn="l">
              <a:spcBef>
                <a:spcPts val="0"/>
              </a:spcBef>
              <a:spcAft>
                <a:spcPts val="0"/>
              </a:spcAft>
              <a:buSzPts val="1400"/>
              <a:buChar char="●"/>
            </a:pPr>
            <a:r>
              <a:rPr lang="en">
                <a:solidFill>
                  <a:srgbClr val="202122"/>
                </a:solidFill>
                <a:highlight>
                  <a:srgbClr val="FFFFFF"/>
                </a:highlight>
              </a:rPr>
              <a:t> Is weldable and resistant to stress corrosion cracking</a:t>
            </a:r>
            <a:endParaRPr/>
          </a:p>
          <a:p>
            <a:pPr indent="0" lvl="0" marL="0" rtl="0" algn="l">
              <a:spcBef>
                <a:spcPts val="0"/>
              </a:spcBef>
              <a:spcAft>
                <a:spcPts val="0"/>
              </a:spcAft>
              <a:buNone/>
            </a:pPr>
            <a:r>
              <a:t/>
            </a:r>
            <a:endParaRPr b="1" u="sng"/>
          </a:p>
          <a:p>
            <a:pPr indent="0" lvl="0" marL="0" rtl="0" algn="l">
              <a:spcBef>
                <a:spcPts val="0"/>
              </a:spcBef>
              <a:spcAft>
                <a:spcPts val="0"/>
              </a:spcAft>
              <a:buNone/>
            </a:pPr>
            <a:r>
              <a:rPr lang="en"/>
              <a:t>Rover </a:t>
            </a:r>
            <a:r>
              <a:rPr b="1" lang="en"/>
              <a:t>wheels</a:t>
            </a:r>
            <a:r>
              <a:rPr lang="en"/>
              <a:t> - Aluminium alloy 2219</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Stress intensive parts</a:t>
            </a:r>
            <a:r>
              <a:rPr lang="en"/>
              <a:t> in the rover - Al alloys or Ti alloys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good strength to weight (Al)</a:t>
            </a:r>
            <a:endParaRPr/>
          </a:p>
          <a:p>
            <a:pPr indent="-317500" lvl="0" marL="457200" rtl="0" algn="l">
              <a:spcBef>
                <a:spcPts val="0"/>
              </a:spcBef>
              <a:spcAft>
                <a:spcPts val="0"/>
              </a:spcAft>
              <a:buSzPts val="1400"/>
              <a:buChar char="●"/>
            </a:pPr>
            <a:r>
              <a:rPr lang="en"/>
              <a:t>low cost (Al)</a:t>
            </a:r>
            <a:endParaRPr/>
          </a:p>
          <a:p>
            <a:pPr indent="-317500" lvl="0" marL="457200" rtl="0" algn="l">
              <a:spcBef>
                <a:spcPts val="0"/>
              </a:spcBef>
              <a:spcAft>
                <a:spcPts val="0"/>
              </a:spcAft>
              <a:buSzPts val="1400"/>
              <a:buChar char="●"/>
            </a:pPr>
            <a:r>
              <a:rPr lang="en"/>
              <a:t>High temperature and radiation (Ti)</a:t>
            </a:r>
            <a:endParaRPr/>
          </a:p>
          <a:p>
            <a:pPr indent="-317500" lvl="0" marL="457200" rtl="0" algn="l">
              <a:spcBef>
                <a:spcPts val="0"/>
              </a:spcBef>
              <a:spcAft>
                <a:spcPts val="0"/>
              </a:spcAft>
              <a:buSzPts val="1400"/>
              <a:buChar char="●"/>
            </a:pPr>
            <a:r>
              <a:rPr lang="en"/>
              <a:t>High strength (Ti)</a:t>
            </a:r>
            <a:endParaRPr/>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7"/>
          <p:cNvPicPr preferRelativeResize="0"/>
          <p:nvPr/>
        </p:nvPicPr>
        <p:blipFill rotWithShape="1">
          <a:blip r:embed="rId3">
            <a:alphaModFix/>
          </a:blip>
          <a:srcRect b="1962" l="-796" r="0" t="1846"/>
          <a:stretch/>
        </p:blipFill>
        <p:spPr>
          <a:xfrm>
            <a:off x="0" y="60225"/>
            <a:ext cx="9144000" cy="4937949"/>
          </a:xfrm>
          <a:prstGeom prst="rect">
            <a:avLst/>
          </a:prstGeom>
          <a:noFill/>
          <a:ln>
            <a:noFill/>
          </a:ln>
        </p:spPr>
      </p:pic>
      <p:sp>
        <p:nvSpPr>
          <p:cNvPr id="231" name="Google Shape;231;p27"/>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 chassis )</a:t>
            </a:r>
            <a:endParaRPr sz="2000">
              <a:solidFill>
                <a:srgbClr val="FFFFFF"/>
              </a:solidFill>
            </a:endParaRPr>
          </a:p>
          <a:p>
            <a:pPr indent="0" lvl="0" marL="0" rtl="0" algn="l">
              <a:spcBef>
                <a:spcPts val="0"/>
              </a:spcBef>
              <a:spcAft>
                <a:spcPts val="0"/>
              </a:spcAft>
              <a:buNone/>
            </a:pPr>
            <a:r>
              <a:t/>
            </a:r>
            <a:endParaRPr sz="2000"/>
          </a:p>
        </p:txBody>
      </p:sp>
      <p:sp>
        <p:nvSpPr>
          <p:cNvPr id="232" name="Google Shape;232;p27"/>
          <p:cNvSpPr txBox="1"/>
          <p:nvPr/>
        </p:nvSpPr>
        <p:spPr>
          <a:xfrm>
            <a:off x="127450" y="535775"/>
            <a:ext cx="8716500" cy="46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t>Mother Rover Design</a:t>
            </a:r>
            <a:endParaRPr b="1" sz="2000"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lnSpc>
                <a:spcPct val="94500"/>
              </a:lnSpc>
              <a:spcBef>
                <a:spcPts val="0"/>
              </a:spcBef>
              <a:spcAft>
                <a:spcPts val="0"/>
              </a:spcAft>
              <a:buNone/>
            </a:pPr>
            <a:r>
              <a:t/>
            </a:r>
            <a:endParaRPr sz="1100">
              <a:solidFill>
                <a:schemeClr val="dk1"/>
              </a:solidFill>
              <a:highlight>
                <a:schemeClr val="lt1"/>
              </a:highlight>
            </a:endParaRPr>
          </a:p>
          <a:p>
            <a:pPr indent="0" lvl="0" marL="0" rtl="0" algn="l">
              <a:lnSpc>
                <a:spcPct val="94500"/>
              </a:lnSpc>
              <a:spcBef>
                <a:spcPts val="0"/>
              </a:spcBef>
              <a:spcAft>
                <a:spcPts val="0"/>
              </a:spcAft>
              <a:buNone/>
            </a:pPr>
            <a:r>
              <a:rPr lang="en" sz="1100">
                <a:solidFill>
                  <a:schemeClr val="dk1"/>
                </a:solidFill>
                <a:highlight>
                  <a:schemeClr val="lt1"/>
                </a:highlight>
              </a:rPr>
              <a:t>                                          </a:t>
            </a:r>
            <a:r>
              <a:rPr lang="en" sz="1100">
                <a:solidFill>
                  <a:schemeClr val="dk1"/>
                </a:solidFill>
                <a:highlight>
                  <a:schemeClr val="lt1"/>
                </a:highlight>
              </a:rPr>
              <a:t>Pic credits : Ashraf R and Aditya				 Pic credits : Ashraf R and Aditya</a:t>
            </a:r>
            <a:endParaRPr sz="1100">
              <a:solidFill>
                <a:schemeClr val="dk1"/>
              </a:solidFill>
              <a:highlight>
                <a:schemeClr val="lt1"/>
              </a:highlight>
            </a:endParaRPr>
          </a:p>
          <a:p>
            <a:pPr indent="0" lvl="0" marL="0" rtl="0" algn="l">
              <a:lnSpc>
                <a:spcPct val="94500"/>
              </a:lnSpc>
              <a:spcBef>
                <a:spcPts val="0"/>
              </a:spcBef>
              <a:spcAft>
                <a:spcPts val="0"/>
              </a:spcAft>
              <a:buNone/>
            </a:pPr>
            <a:r>
              <a:t/>
            </a:r>
            <a:endParaRPr sz="1100">
              <a:solidFill>
                <a:schemeClr val="dk1"/>
              </a:solidFill>
              <a:highlight>
                <a:schemeClr val="lt1"/>
              </a:highlight>
            </a:endParaRPr>
          </a:p>
          <a:p>
            <a:pPr indent="-317500" lvl="0" marL="457200" rtl="0" algn="l">
              <a:lnSpc>
                <a:spcPct val="94500"/>
              </a:lnSpc>
              <a:spcBef>
                <a:spcPts val="0"/>
              </a:spcBef>
              <a:spcAft>
                <a:spcPts val="0"/>
              </a:spcAft>
              <a:buClr>
                <a:schemeClr val="dk1"/>
              </a:buClr>
              <a:buSzPts val="1400"/>
              <a:buChar char="●"/>
            </a:pPr>
            <a:r>
              <a:rPr lang="en">
                <a:solidFill>
                  <a:schemeClr val="dk1"/>
                </a:solidFill>
                <a:highlight>
                  <a:srgbClr val="FFFFFF"/>
                </a:highlight>
              </a:rPr>
              <a:t>The large 6 wheel design paired with a large centre of gravity provides excellent control and stability over any terrain.</a:t>
            </a:r>
            <a:endParaRPr>
              <a:solidFill>
                <a:schemeClr val="dk1"/>
              </a:solidFill>
              <a:highlight>
                <a:srgbClr val="FFFFFF"/>
              </a:highlight>
            </a:endParaRPr>
          </a:p>
          <a:p>
            <a:pPr indent="0" lvl="0" marL="45720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94500"/>
              </a:lnSpc>
              <a:spcBef>
                <a:spcPts val="0"/>
              </a:spcBef>
              <a:spcAft>
                <a:spcPts val="0"/>
              </a:spcAft>
              <a:buNone/>
            </a:pPr>
            <a:r>
              <a:t/>
            </a:r>
            <a:endParaRPr>
              <a:solidFill>
                <a:schemeClr val="dk1"/>
              </a:solidFill>
              <a:highlight>
                <a:srgbClr val="FFFFFF"/>
              </a:highlight>
            </a:endParaRPr>
          </a:p>
          <a:p>
            <a:pPr indent="0" lvl="0" marL="457200" rtl="0" algn="l">
              <a:lnSpc>
                <a:spcPct val="945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    Dimensions of the mother rover - </a:t>
            </a:r>
            <a:r>
              <a:rPr b="1" lang="en">
                <a:solidFill>
                  <a:schemeClr val="dk1"/>
                </a:solidFill>
                <a:highlight>
                  <a:srgbClr val="FFFFFF"/>
                </a:highlight>
              </a:rPr>
              <a:t>1.5 * 1 * 1.2  metres</a:t>
            </a:r>
            <a:endParaRPr b="1">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    Weight of the rover - Approximately 750-850 kgs ( including onboard equipments )</a:t>
            </a:r>
            <a:endParaRPr>
              <a:solidFill>
                <a:schemeClr val="dk1"/>
              </a:solidFill>
              <a:highlight>
                <a:srgbClr val="FFFFFF"/>
              </a:highlight>
            </a:endParaRPr>
          </a:p>
          <a:p>
            <a:pPr indent="0" lvl="0" marL="457200" rtl="0" algn="l">
              <a:lnSpc>
                <a:spcPct val="94500"/>
              </a:lnSpc>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t/>
            </a:r>
            <a:endParaRPr sz="1200">
              <a:latin typeface="Georgia"/>
              <a:ea typeface="Georgia"/>
              <a:cs typeface="Georgia"/>
              <a:sym typeface="Georgia"/>
            </a:endParaRPr>
          </a:p>
          <a:p>
            <a:pPr indent="0" lvl="0" marL="0" rtl="0" algn="l">
              <a:spcBef>
                <a:spcPts val="0"/>
              </a:spcBef>
              <a:spcAft>
                <a:spcPts val="0"/>
              </a:spcAft>
              <a:buNone/>
            </a:pPr>
            <a:r>
              <a:t/>
            </a:r>
            <a:endParaRPr b="1" u="sng">
              <a:latin typeface="Georgia"/>
              <a:ea typeface="Georgia"/>
              <a:cs typeface="Georgia"/>
              <a:sym typeface="Georgia"/>
            </a:endParaRPr>
          </a:p>
          <a:p>
            <a:pPr indent="0" lvl="0" marL="0" rtl="0" algn="l">
              <a:spcBef>
                <a:spcPts val="0"/>
              </a:spcBef>
              <a:spcAft>
                <a:spcPts val="0"/>
              </a:spcAft>
              <a:buNone/>
            </a:pPr>
            <a:r>
              <a:t/>
            </a:r>
            <a:endParaRPr b="1" u="sng">
              <a:latin typeface="Georgia"/>
              <a:ea typeface="Georgia"/>
              <a:cs typeface="Georgia"/>
              <a:sym typeface="Georgia"/>
            </a:endParaRPr>
          </a:p>
          <a:p>
            <a:pPr indent="0" lvl="0" marL="0" rtl="0" algn="l">
              <a:spcBef>
                <a:spcPts val="0"/>
              </a:spcBef>
              <a:spcAft>
                <a:spcPts val="0"/>
              </a:spcAft>
              <a:buNone/>
            </a:pPr>
            <a:r>
              <a:t/>
            </a:r>
            <a:endParaRPr b="1" u="sng">
              <a:latin typeface="Georgia"/>
              <a:ea typeface="Georgia"/>
              <a:cs typeface="Georgia"/>
              <a:sym typeface="Georgia"/>
            </a:endParaRPr>
          </a:p>
        </p:txBody>
      </p:sp>
      <p:pic>
        <p:nvPicPr>
          <p:cNvPr id="233" name="Google Shape;233;p27"/>
          <p:cNvPicPr preferRelativeResize="0"/>
          <p:nvPr/>
        </p:nvPicPr>
        <p:blipFill rotWithShape="1">
          <a:blip r:embed="rId4">
            <a:alphaModFix/>
          </a:blip>
          <a:srcRect b="0" l="28205" r="27243" t="0"/>
          <a:stretch/>
        </p:blipFill>
        <p:spPr>
          <a:xfrm>
            <a:off x="1162825" y="1082150"/>
            <a:ext cx="2809875" cy="2052875"/>
          </a:xfrm>
          <a:prstGeom prst="rect">
            <a:avLst/>
          </a:prstGeom>
          <a:noFill/>
          <a:ln>
            <a:noFill/>
          </a:ln>
        </p:spPr>
      </p:pic>
      <p:pic>
        <p:nvPicPr>
          <p:cNvPr id="234" name="Google Shape;234;p27"/>
          <p:cNvPicPr preferRelativeResize="0"/>
          <p:nvPr/>
        </p:nvPicPr>
        <p:blipFill rotWithShape="1">
          <a:blip r:embed="rId5">
            <a:alphaModFix/>
          </a:blip>
          <a:srcRect b="0" l="25960" r="24039" t="0"/>
          <a:stretch/>
        </p:blipFill>
        <p:spPr>
          <a:xfrm>
            <a:off x="4768425" y="854750"/>
            <a:ext cx="2819400" cy="235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8"/>
          <p:cNvPicPr preferRelativeResize="0"/>
          <p:nvPr/>
        </p:nvPicPr>
        <p:blipFill rotWithShape="1">
          <a:blip r:embed="rId3">
            <a:alphaModFix/>
          </a:blip>
          <a:srcRect b="1962" l="-796" r="0" t="1846"/>
          <a:stretch/>
        </p:blipFill>
        <p:spPr>
          <a:xfrm>
            <a:off x="0" y="60225"/>
            <a:ext cx="9144000" cy="4937949"/>
          </a:xfrm>
          <a:prstGeom prst="rect">
            <a:avLst/>
          </a:prstGeom>
          <a:noFill/>
          <a:ln>
            <a:noFill/>
          </a:ln>
        </p:spPr>
      </p:pic>
      <p:sp>
        <p:nvSpPr>
          <p:cNvPr id="240" name="Google Shape;240;p28"/>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a:t>
            </a:r>
            <a:r>
              <a:rPr lang="en" sz="2000">
                <a:solidFill>
                  <a:srgbClr val="FFFFFF"/>
                </a:solidFill>
              </a:rPr>
              <a:t> Mechanical ( chassis )</a:t>
            </a:r>
            <a:endParaRPr sz="2000">
              <a:solidFill>
                <a:srgbClr val="FFFFFF"/>
              </a:solidFill>
            </a:endParaRPr>
          </a:p>
          <a:p>
            <a:pPr indent="0" lvl="0" marL="0" rtl="0" algn="l">
              <a:spcBef>
                <a:spcPts val="0"/>
              </a:spcBef>
              <a:spcAft>
                <a:spcPts val="0"/>
              </a:spcAft>
              <a:buNone/>
            </a:pPr>
            <a:r>
              <a:t/>
            </a:r>
            <a:endParaRPr sz="2000"/>
          </a:p>
        </p:txBody>
      </p:sp>
      <p:sp>
        <p:nvSpPr>
          <p:cNvPr id="241" name="Google Shape;241;p28"/>
          <p:cNvSpPr txBox="1"/>
          <p:nvPr/>
        </p:nvSpPr>
        <p:spPr>
          <a:xfrm>
            <a:off x="136100" y="6227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Georgia"/>
                <a:ea typeface="Georgia"/>
                <a:cs typeface="Georgia"/>
                <a:sym typeface="Georgia"/>
              </a:rPr>
              <a:t>Swarm rovers</a:t>
            </a:r>
            <a:endParaRPr b="1" u="sng">
              <a:latin typeface="Georgia"/>
              <a:ea typeface="Georgia"/>
              <a:cs typeface="Georgia"/>
              <a:sym typeface="Georgia"/>
            </a:endParaRPr>
          </a:p>
          <a:p>
            <a:pPr indent="0" lvl="0" marL="0" rtl="0" algn="l">
              <a:spcBef>
                <a:spcPts val="0"/>
              </a:spcBef>
              <a:spcAft>
                <a:spcPts val="0"/>
              </a:spcAft>
              <a:buNone/>
            </a:pPr>
            <a:r>
              <a:t/>
            </a:r>
            <a:endParaRPr b="1" u="sng">
              <a:latin typeface="Georgia"/>
              <a:ea typeface="Georgia"/>
              <a:cs typeface="Georgia"/>
              <a:sym typeface="Georgia"/>
            </a:endParaRPr>
          </a:p>
          <a:p>
            <a:pPr indent="0" lvl="0" marL="0" rtl="0" algn="l">
              <a:spcBef>
                <a:spcPts val="0"/>
              </a:spcBef>
              <a:spcAft>
                <a:spcPts val="0"/>
              </a:spcAft>
              <a:buNone/>
            </a:pPr>
            <a:r>
              <a:t/>
            </a:r>
            <a:endParaRPr b="1" sz="1200"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lnSpc>
                <a:spcPct val="94500"/>
              </a:lnSpc>
              <a:spcBef>
                <a:spcPts val="0"/>
              </a:spcBef>
              <a:spcAft>
                <a:spcPts val="0"/>
              </a:spcAft>
              <a:buNone/>
            </a:pPr>
            <a:r>
              <a:rPr lang="en" sz="1100">
                <a:solidFill>
                  <a:schemeClr val="dk1"/>
                </a:solidFill>
                <a:highlight>
                  <a:schemeClr val="lt1"/>
                </a:highlight>
              </a:rPr>
              <a:t> 				Pic credits : Ashraf R 							Pic credits : Ashraf R</a:t>
            </a:r>
            <a:endParaRPr sz="1100">
              <a:solidFill>
                <a:schemeClr val="dk1"/>
              </a:solidFill>
              <a:highlight>
                <a:schemeClr val="lt1"/>
              </a:highlight>
            </a:endParaRPr>
          </a:p>
          <a:p>
            <a:pPr indent="0" lvl="0" marL="0" rtl="0" algn="l">
              <a:lnSpc>
                <a:spcPct val="94500"/>
              </a:lnSpc>
              <a:spcBef>
                <a:spcPts val="0"/>
              </a:spcBef>
              <a:spcAft>
                <a:spcPts val="0"/>
              </a:spcAft>
              <a:buClr>
                <a:schemeClr val="dk1"/>
              </a:buClr>
              <a:buSzPts val="1100"/>
              <a:buFont typeface="Arial"/>
              <a:buNone/>
            </a:pPr>
            <a:r>
              <a:t/>
            </a:r>
            <a:endParaRPr sz="1100">
              <a:solidFill>
                <a:schemeClr val="dk1"/>
              </a:solidFill>
              <a:highlight>
                <a:schemeClr val="lt1"/>
              </a:highlight>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sz="1200" u="sng"/>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a:t>
            </a:r>
            <a:r>
              <a:rPr lang="en" sz="1200">
                <a:solidFill>
                  <a:schemeClr val="dk1"/>
                </a:solidFill>
              </a:rPr>
              <a:t>imensions of the mini rover : 30 x 30 x 20 cm</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Mass of the mini rover : Approximately 15-20 kg ( based on onboard electronics )</a:t>
            </a:r>
            <a:endParaRPr sz="1200">
              <a:solidFill>
                <a:schemeClr val="dk1"/>
              </a:solidFill>
            </a:endParaRPr>
          </a:p>
          <a:p>
            <a:pPr indent="0" lvl="0" marL="0" rtl="0" algn="l">
              <a:spcBef>
                <a:spcPts val="0"/>
              </a:spcBef>
              <a:spcAft>
                <a:spcPts val="0"/>
              </a:spcAft>
              <a:buNone/>
            </a:pPr>
            <a:r>
              <a:t/>
            </a:r>
            <a:endParaRPr b="1" u="sng"/>
          </a:p>
        </p:txBody>
      </p:sp>
      <p:pic>
        <p:nvPicPr>
          <p:cNvPr id="242" name="Google Shape;242;p28"/>
          <p:cNvPicPr preferRelativeResize="0"/>
          <p:nvPr/>
        </p:nvPicPr>
        <p:blipFill rotWithShape="1">
          <a:blip r:embed="rId4">
            <a:alphaModFix/>
          </a:blip>
          <a:srcRect b="0" l="25959" r="25162" t="0"/>
          <a:stretch/>
        </p:blipFill>
        <p:spPr>
          <a:xfrm>
            <a:off x="1284100" y="1497475"/>
            <a:ext cx="2457250" cy="1957750"/>
          </a:xfrm>
          <a:prstGeom prst="rect">
            <a:avLst/>
          </a:prstGeom>
          <a:noFill/>
          <a:ln>
            <a:noFill/>
          </a:ln>
        </p:spPr>
      </p:pic>
      <p:pic>
        <p:nvPicPr>
          <p:cNvPr id="243" name="Google Shape;243;p28"/>
          <p:cNvPicPr preferRelativeResize="0"/>
          <p:nvPr/>
        </p:nvPicPr>
        <p:blipFill rotWithShape="1">
          <a:blip r:embed="rId5">
            <a:alphaModFix/>
          </a:blip>
          <a:srcRect b="0" l="29967" r="22517" t="0"/>
          <a:stretch/>
        </p:blipFill>
        <p:spPr>
          <a:xfrm>
            <a:off x="5204875" y="1260975"/>
            <a:ext cx="2516200" cy="219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9"/>
          <p:cNvPicPr preferRelativeResize="0"/>
          <p:nvPr/>
        </p:nvPicPr>
        <p:blipFill rotWithShape="1">
          <a:blip r:embed="rId3">
            <a:alphaModFix/>
          </a:blip>
          <a:srcRect b="1962" l="-796" r="0" t="1846"/>
          <a:stretch/>
        </p:blipFill>
        <p:spPr>
          <a:xfrm>
            <a:off x="0" y="60225"/>
            <a:ext cx="9144000" cy="4937949"/>
          </a:xfrm>
          <a:prstGeom prst="rect">
            <a:avLst/>
          </a:prstGeom>
          <a:noFill/>
          <a:ln>
            <a:noFill/>
          </a:ln>
        </p:spPr>
      </p:pic>
      <p:sp>
        <p:nvSpPr>
          <p:cNvPr id="249" name="Google Shape;249;p29"/>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 chassis )</a:t>
            </a:r>
            <a:endParaRPr sz="2000">
              <a:solidFill>
                <a:srgbClr val="FFFFFF"/>
              </a:solidFill>
            </a:endParaRPr>
          </a:p>
          <a:p>
            <a:pPr indent="0" lvl="0" marL="0" rtl="0" algn="l">
              <a:spcBef>
                <a:spcPts val="0"/>
              </a:spcBef>
              <a:spcAft>
                <a:spcPts val="0"/>
              </a:spcAft>
              <a:buNone/>
            </a:pPr>
            <a:r>
              <a:t/>
            </a:r>
            <a:endParaRPr sz="2000"/>
          </a:p>
        </p:txBody>
      </p:sp>
      <p:sp>
        <p:nvSpPr>
          <p:cNvPr id="250" name="Google Shape;250;p29"/>
          <p:cNvSpPr txBox="1"/>
          <p:nvPr/>
        </p:nvSpPr>
        <p:spPr>
          <a:xfrm>
            <a:off x="153350" y="6227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Swarm rover deployment</a:t>
            </a:r>
            <a:endParaRPr b="1"/>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u="sng">
              <a:latin typeface="Georgia"/>
              <a:ea typeface="Georgia"/>
              <a:cs typeface="Georgia"/>
              <a:sym typeface="Georgia"/>
            </a:endParaRPr>
          </a:p>
        </p:txBody>
      </p:sp>
      <p:pic>
        <p:nvPicPr>
          <p:cNvPr id="251" name="Google Shape;251;p29" title="Anim1.avi">
            <a:hlinkClick r:id="rId4"/>
          </p:cNvPr>
          <p:cNvPicPr preferRelativeResize="0"/>
          <p:nvPr/>
        </p:nvPicPr>
        <p:blipFill>
          <a:blip r:embed="rId5">
            <a:alphaModFix/>
          </a:blip>
          <a:stretch>
            <a:fillRect/>
          </a:stretch>
        </p:blipFill>
        <p:spPr>
          <a:xfrm>
            <a:off x="208425" y="932903"/>
            <a:ext cx="8606350" cy="3914000"/>
          </a:xfrm>
          <a:prstGeom prst="rect">
            <a:avLst/>
          </a:prstGeom>
          <a:noFill/>
          <a:ln>
            <a:noFill/>
          </a:ln>
        </p:spPr>
      </p:pic>
      <p:sp>
        <p:nvSpPr>
          <p:cNvPr id="252" name="Google Shape;252;p29"/>
          <p:cNvSpPr txBox="1"/>
          <p:nvPr/>
        </p:nvSpPr>
        <p:spPr>
          <a:xfrm>
            <a:off x="6723925" y="4762425"/>
            <a:ext cx="1898100" cy="1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Video credits : Ashraf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8" name="Google Shape;258;p30"/>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rPr>
              <a:t>Subsystem - Mechanical ( Excavation )</a:t>
            </a:r>
            <a:endParaRPr sz="2100">
              <a:solidFill>
                <a:srgbClr val="FFFFFF"/>
              </a:solidFill>
            </a:endParaRPr>
          </a:p>
          <a:p>
            <a:pPr indent="0" lvl="0" marL="0" rtl="0" algn="l">
              <a:spcBef>
                <a:spcPts val="0"/>
              </a:spcBef>
              <a:spcAft>
                <a:spcPts val="0"/>
              </a:spcAft>
              <a:buNone/>
            </a:pPr>
            <a:r>
              <a:t/>
            </a:r>
            <a:endParaRPr sz="2000"/>
          </a:p>
        </p:txBody>
      </p:sp>
      <p:sp>
        <p:nvSpPr>
          <p:cNvPr id="259" name="Google Shape;259;p30"/>
          <p:cNvSpPr txBox="1"/>
          <p:nvPr/>
        </p:nvSpPr>
        <p:spPr>
          <a:xfrm>
            <a:off x="134575" y="6943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u="sng">
                <a:solidFill>
                  <a:schemeClr val="dk1"/>
                </a:solidFill>
              </a:rPr>
              <a:t>Main Objective</a:t>
            </a:r>
            <a:r>
              <a:rPr lang="en">
                <a:solidFill>
                  <a:schemeClr val="dk1"/>
                </a:solidFill>
              </a:rPr>
              <a:t> :</a:t>
            </a: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b="1" i="1" lang="en">
                <a:solidFill>
                  <a:schemeClr val="dk1"/>
                </a:solidFill>
              </a:rPr>
              <a:t>Basic principle</a:t>
            </a:r>
            <a:r>
              <a:rPr b="1" lang="en">
                <a:solidFill>
                  <a:schemeClr val="dk1"/>
                </a:solidFill>
              </a:rPr>
              <a:t>:</a:t>
            </a:r>
            <a:r>
              <a:rPr lang="en" sz="1200">
                <a:solidFill>
                  <a:schemeClr val="dk1"/>
                </a:solidFill>
              </a:rPr>
              <a:t> </a:t>
            </a:r>
            <a:r>
              <a:rPr lang="en">
                <a:solidFill>
                  <a:schemeClr val="dk1"/>
                </a:solidFill>
              </a:rPr>
              <a:t>To excavate using drilling operation and collect the required sample in the collector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b="1" i="1" lang="en">
                <a:solidFill>
                  <a:schemeClr val="dk1"/>
                </a:solidFill>
              </a:rPr>
              <a:t>Principle steps to consider</a:t>
            </a:r>
            <a:r>
              <a:rPr lang="en">
                <a:solidFill>
                  <a:schemeClr val="dk1"/>
                </a:solidFill>
              </a:rPr>
              <a:t> : </a:t>
            </a:r>
            <a:endParaRPr>
              <a:solidFill>
                <a:schemeClr val="dk1"/>
              </a:solidFill>
            </a:endParaRPr>
          </a:p>
        </p:txBody>
      </p:sp>
      <p:sp>
        <p:nvSpPr>
          <p:cNvPr id="260" name="Google Shape;260;p30"/>
          <p:cNvSpPr/>
          <p:nvPr/>
        </p:nvSpPr>
        <p:spPr>
          <a:xfrm>
            <a:off x="463050" y="1082850"/>
            <a:ext cx="7537200" cy="47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To perform drilling operation and collect the sample required at different depths .</a:t>
            </a:r>
            <a:endParaRPr/>
          </a:p>
        </p:txBody>
      </p:sp>
      <p:sp>
        <p:nvSpPr>
          <p:cNvPr id="261" name="Google Shape;261;p30"/>
          <p:cNvSpPr/>
          <p:nvPr/>
        </p:nvSpPr>
        <p:spPr>
          <a:xfrm>
            <a:off x="1460425" y="2571750"/>
            <a:ext cx="2443500" cy="239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Drilling</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Flushing unwanted soil/regolith</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Collection of required sample respective of the depth in a sample collector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Retraction of drill</a:t>
            </a:r>
            <a:endParaRPr/>
          </a:p>
        </p:txBody>
      </p:sp>
      <p:pic>
        <p:nvPicPr>
          <p:cNvPr id="262" name="Google Shape;262;p30"/>
          <p:cNvPicPr preferRelativeResize="0"/>
          <p:nvPr/>
        </p:nvPicPr>
        <p:blipFill>
          <a:blip r:embed="rId4">
            <a:alphaModFix/>
          </a:blip>
          <a:stretch>
            <a:fillRect/>
          </a:stretch>
        </p:blipFill>
        <p:spPr>
          <a:xfrm rot="-5400000">
            <a:off x="4930850" y="2207325"/>
            <a:ext cx="1963800" cy="29967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8" name="Google Shape;268;p31"/>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 Excavation )</a:t>
            </a:r>
            <a:endParaRPr sz="2000">
              <a:solidFill>
                <a:srgbClr val="FFFFFF"/>
              </a:solidFill>
            </a:endParaRPr>
          </a:p>
          <a:p>
            <a:pPr indent="0" lvl="0" marL="0" rtl="0" algn="l">
              <a:spcBef>
                <a:spcPts val="0"/>
              </a:spcBef>
              <a:spcAft>
                <a:spcPts val="0"/>
              </a:spcAft>
              <a:buNone/>
            </a:pPr>
            <a:r>
              <a:t/>
            </a:r>
            <a:endParaRPr sz="2000"/>
          </a:p>
        </p:txBody>
      </p:sp>
      <p:sp>
        <p:nvSpPr>
          <p:cNvPr id="269" name="Google Shape;269;p31"/>
          <p:cNvSpPr txBox="1"/>
          <p:nvPr/>
        </p:nvSpPr>
        <p:spPr>
          <a:xfrm>
            <a:off x="111975" y="7157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317500" lvl="0" marL="457200" rtl="0" algn="l">
              <a:spcBef>
                <a:spcPts val="0"/>
              </a:spcBef>
              <a:spcAft>
                <a:spcPts val="0"/>
              </a:spcAft>
              <a:buClr>
                <a:schemeClr val="dk1"/>
              </a:buClr>
              <a:buSzPts val="1400"/>
              <a:buChar char="●"/>
            </a:pPr>
            <a:r>
              <a:rPr b="1" i="1" lang="en">
                <a:solidFill>
                  <a:schemeClr val="dk1"/>
                </a:solidFill>
              </a:rPr>
              <a:t>Conceptual design :</a:t>
            </a:r>
            <a:endParaRPr b="1" i="1">
              <a:solidFill>
                <a:schemeClr val="dk1"/>
              </a:solidFill>
            </a:endParaRPr>
          </a:p>
          <a:p>
            <a:pPr indent="0" lvl="0" marL="0" rtl="0" algn="l">
              <a:lnSpc>
                <a:spcPct val="115000"/>
              </a:lnSpc>
              <a:spcBef>
                <a:spcPts val="0"/>
              </a:spcBef>
              <a:spcAft>
                <a:spcPts val="0"/>
              </a:spcAft>
              <a:buNone/>
            </a:pPr>
            <a:r>
              <a:t/>
            </a:r>
            <a:endParaRPr b="1"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270" name="Google Shape;270;p31"/>
          <p:cNvPicPr preferRelativeResize="0"/>
          <p:nvPr/>
        </p:nvPicPr>
        <p:blipFill rotWithShape="1">
          <a:blip r:embed="rId4">
            <a:alphaModFix/>
          </a:blip>
          <a:srcRect b="0" l="34372" r="22965" t="0"/>
          <a:stretch/>
        </p:blipFill>
        <p:spPr>
          <a:xfrm>
            <a:off x="2358675" y="1264300"/>
            <a:ext cx="1595100" cy="3666600"/>
          </a:xfrm>
          <a:prstGeom prst="roundRect">
            <a:avLst>
              <a:gd fmla="val 16667" name="adj"/>
            </a:avLst>
          </a:prstGeom>
          <a:noFill/>
          <a:ln>
            <a:noFill/>
          </a:ln>
        </p:spPr>
      </p:pic>
      <p:pic>
        <p:nvPicPr>
          <p:cNvPr id="271" name="Google Shape;271;p31"/>
          <p:cNvPicPr preferRelativeResize="0"/>
          <p:nvPr/>
        </p:nvPicPr>
        <p:blipFill rotWithShape="1">
          <a:blip r:embed="rId5">
            <a:alphaModFix/>
          </a:blip>
          <a:srcRect b="0" l="11473" r="0" t="0"/>
          <a:stretch/>
        </p:blipFill>
        <p:spPr>
          <a:xfrm>
            <a:off x="5265675" y="1439540"/>
            <a:ext cx="1927200" cy="3012000"/>
          </a:xfrm>
          <a:prstGeom prst="roundRect">
            <a:avLst>
              <a:gd fmla="val 16667" name="adj"/>
            </a:avLst>
          </a:prstGeom>
          <a:noFill/>
          <a:ln>
            <a:noFill/>
          </a:ln>
        </p:spPr>
      </p:pic>
      <p:sp>
        <p:nvSpPr>
          <p:cNvPr id="272" name="Google Shape;272;p31"/>
          <p:cNvSpPr/>
          <p:nvPr/>
        </p:nvSpPr>
        <p:spPr>
          <a:xfrm>
            <a:off x="4082025" y="3725825"/>
            <a:ext cx="776400" cy="40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3" name="Google Shape;273;p31"/>
          <p:cNvSpPr/>
          <p:nvPr/>
        </p:nvSpPr>
        <p:spPr>
          <a:xfrm>
            <a:off x="1987575" y="1788100"/>
            <a:ext cx="555600" cy="142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1940500" y="3989525"/>
            <a:ext cx="776400" cy="142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527175" y="1545900"/>
            <a:ext cx="1413300" cy="68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Sample storage</a:t>
            </a:r>
            <a:endParaRPr sz="1200"/>
          </a:p>
        </p:txBody>
      </p:sp>
      <p:sp>
        <p:nvSpPr>
          <p:cNvPr id="276" name="Google Shape;276;p31"/>
          <p:cNvSpPr/>
          <p:nvPr/>
        </p:nvSpPr>
        <p:spPr>
          <a:xfrm>
            <a:off x="467650" y="3685850"/>
            <a:ext cx="1413300" cy="68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Outer cylinder </a:t>
            </a:r>
            <a:endParaRPr sz="1200"/>
          </a:p>
          <a:p>
            <a:pPr indent="0" lvl="0" marL="0" rtl="0" algn="l">
              <a:spcBef>
                <a:spcPts val="0"/>
              </a:spcBef>
              <a:spcAft>
                <a:spcPts val="0"/>
              </a:spcAft>
              <a:buNone/>
            </a:pPr>
            <a:r>
              <a:rPr lang="en" sz="1200"/>
              <a:t>          +         Sample bucket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9" name="Google Shape;79;p14"/>
          <p:cNvSpPr txBox="1"/>
          <p:nvPr/>
        </p:nvSpPr>
        <p:spPr>
          <a:xfrm>
            <a:off x="74700" y="70275"/>
            <a:ext cx="47079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rPr>
              <a:t>The Team</a:t>
            </a:r>
            <a:endParaRPr b="1" sz="2100">
              <a:solidFill>
                <a:schemeClr val="lt1"/>
              </a:solidFill>
            </a:endParaRPr>
          </a:p>
        </p:txBody>
      </p:sp>
      <p:sp>
        <p:nvSpPr>
          <p:cNvPr id="80" name="Google Shape;80;p14"/>
          <p:cNvSpPr txBox="1"/>
          <p:nvPr/>
        </p:nvSpPr>
        <p:spPr>
          <a:xfrm>
            <a:off x="74700" y="733325"/>
            <a:ext cx="87144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pic>
        <p:nvPicPr>
          <p:cNvPr id="81" name="Google Shape;81;p14"/>
          <p:cNvPicPr preferRelativeResize="0"/>
          <p:nvPr/>
        </p:nvPicPr>
        <p:blipFill>
          <a:blip r:embed="rId4">
            <a:alphaModFix/>
          </a:blip>
          <a:stretch>
            <a:fillRect/>
          </a:stretch>
        </p:blipFill>
        <p:spPr>
          <a:xfrm>
            <a:off x="4999201" y="1373642"/>
            <a:ext cx="1824600" cy="1732200"/>
          </a:xfrm>
          <a:prstGeom prst="ellipse">
            <a:avLst/>
          </a:prstGeom>
          <a:noFill/>
          <a:ln cap="flat" cmpd="sng" w="19050">
            <a:solidFill>
              <a:srgbClr val="0B5394"/>
            </a:solidFill>
            <a:prstDash val="solid"/>
            <a:round/>
            <a:headEnd len="sm" w="sm" type="none"/>
            <a:tailEnd len="sm" w="sm" type="none"/>
          </a:ln>
        </p:spPr>
      </p:pic>
      <p:sp>
        <p:nvSpPr>
          <p:cNvPr id="82" name="Google Shape;82;p14"/>
          <p:cNvSpPr txBox="1"/>
          <p:nvPr/>
        </p:nvSpPr>
        <p:spPr>
          <a:xfrm>
            <a:off x="4776450" y="3331850"/>
            <a:ext cx="2804400" cy="11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Comfortaa"/>
                <a:ea typeface="Comfortaa"/>
                <a:cs typeface="Comfortaa"/>
                <a:sym typeface="Comfortaa"/>
              </a:rPr>
              <a:t>Niranjan Akella</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Vice Team Leader</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(Communication Subsystem- WPT)</a:t>
            </a:r>
            <a:endParaRPr b="1" sz="1500">
              <a:latin typeface="Comfortaa"/>
              <a:ea typeface="Comfortaa"/>
              <a:cs typeface="Comfortaa"/>
              <a:sym typeface="Comfortaa"/>
            </a:endParaRPr>
          </a:p>
        </p:txBody>
      </p:sp>
      <p:sp>
        <p:nvSpPr>
          <p:cNvPr id="83" name="Google Shape;83;p14"/>
          <p:cNvSpPr txBox="1"/>
          <p:nvPr/>
        </p:nvSpPr>
        <p:spPr>
          <a:xfrm>
            <a:off x="1590925" y="3331850"/>
            <a:ext cx="2643600" cy="9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Comfortaa"/>
                <a:ea typeface="Comfortaa"/>
                <a:cs typeface="Comfortaa"/>
                <a:sym typeface="Comfortaa"/>
              </a:rPr>
              <a:t>Osho Priya</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Team Leader</a:t>
            </a:r>
            <a:endParaRPr b="1" sz="1500">
              <a:latin typeface="Comfortaa"/>
              <a:ea typeface="Comfortaa"/>
              <a:cs typeface="Comfortaa"/>
              <a:sym typeface="Comfortaa"/>
            </a:endParaRPr>
          </a:p>
          <a:p>
            <a:pPr indent="0" lvl="0" marL="0" rtl="0" algn="ctr">
              <a:spcBef>
                <a:spcPts val="0"/>
              </a:spcBef>
              <a:spcAft>
                <a:spcPts val="0"/>
              </a:spcAft>
              <a:buNone/>
            </a:pPr>
            <a:r>
              <a:rPr b="1" lang="en" sz="1500">
                <a:latin typeface="Comfortaa"/>
                <a:ea typeface="Comfortaa"/>
                <a:cs typeface="Comfortaa"/>
                <a:sym typeface="Comfortaa"/>
              </a:rPr>
              <a:t>(Communication Subsystem- Swarm)</a:t>
            </a:r>
            <a:endParaRPr b="1" sz="1500">
              <a:latin typeface="Comfortaa"/>
              <a:ea typeface="Comfortaa"/>
              <a:cs typeface="Comfortaa"/>
              <a:sym typeface="Comfortaa"/>
            </a:endParaRPr>
          </a:p>
        </p:txBody>
      </p:sp>
      <p:pic>
        <p:nvPicPr>
          <p:cNvPr id="84" name="Google Shape;84;p14"/>
          <p:cNvPicPr preferRelativeResize="0"/>
          <p:nvPr/>
        </p:nvPicPr>
        <p:blipFill>
          <a:blip r:embed="rId5">
            <a:alphaModFix/>
          </a:blip>
          <a:stretch>
            <a:fillRect/>
          </a:stretch>
        </p:blipFill>
        <p:spPr>
          <a:xfrm>
            <a:off x="1972925" y="1281250"/>
            <a:ext cx="1824600" cy="1824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2" name="Google Shape;282;p32"/>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(Excavation)</a:t>
            </a:r>
            <a:endParaRPr sz="2000">
              <a:solidFill>
                <a:srgbClr val="FFFFFF"/>
              </a:solidFill>
            </a:endParaRPr>
          </a:p>
          <a:p>
            <a:pPr indent="0" lvl="0" marL="0" rtl="0" algn="l">
              <a:spcBef>
                <a:spcPts val="0"/>
              </a:spcBef>
              <a:spcAft>
                <a:spcPts val="0"/>
              </a:spcAft>
              <a:buNone/>
            </a:pPr>
            <a:r>
              <a:t/>
            </a:r>
            <a:endParaRPr sz="2000"/>
          </a:p>
        </p:txBody>
      </p:sp>
      <p:sp>
        <p:nvSpPr>
          <p:cNvPr id="283" name="Google Shape;283;p32"/>
          <p:cNvSpPr txBox="1"/>
          <p:nvPr/>
        </p:nvSpPr>
        <p:spPr>
          <a:xfrm>
            <a:off x="84700" y="658750"/>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txBox="1"/>
          <p:nvPr/>
        </p:nvSpPr>
        <p:spPr>
          <a:xfrm>
            <a:off x="-85475" y="863800"/>
            <a:ext cx="8716500" cy="403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b="1" i="1" lang="en">
                <a:solidFill>
                  <a:schemeClr val="dk1"/>
                </a:solidFill>
              </a:rPr>
              <a:t>Optimization of the design</a:t>
            </a:r>
            <a:r>
              <a:rPr lang="en">
                <a:solidFill>
                  <a:schemeClr val="dk1"/>
                </a:solidFill>
              </a:rPr>
              <a:t> :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p:txBody>
      </p:sp>
      <p:pic>
        <p:nvPicPr>
          <p:cNvPr id="285" name="Google Shape;285;p32"/>
          <p:cNvPicPr preferRelativeResize="0"/>
          <p:nvPr/>
        </p:nvPicPr>
        <p:blipFill rotWithShape="1">
          <a:blip r:embed="rId4">
            <a:alphaModFix/>
          </a:blip>
          <a:srcRect b="0" l="34372" r="22965" t="0"/>
          <a:stretch/>
        </p:blipFill>
        <p:spPr>
          <a:xfrm>
            <a:off x="345275" y="1213900"/>
            <a:ext cx="1563900" cy="3594900"/>
          </a:xfrm>
          <a:prstGeom prst="roundRect">
            <a:avLst>
              <a:gd fmla="val 16667" name="adj"/>
            </a:avLst>
          </a:prstGeom>
          <a:noFill/>
          <a:ln>
            <a:noFill/>
          </a:ln>
        </p:spPr>
      </p:pic>
      <p:pic>
        <p:nvPicPr>
          <p:cNvPr id="286" name="Google Shape;286;p32"/>
          <p:cNvPicPr preferRelativeResize="0"/>
          <p:nvPr/>
        </p:nvPicPr>
        <p:blipFill>
          <a:blip r:embed="rId5">
            <a:alphaModFix/>
          </a:blip>
          <a:stretch>
            <a:fillRect/>
          </a:stretch>
        </p:blipFill>
        <p:spPr>
          <a:xfrm>
            <a:off x="5277550" y="565000"/>
            <a:ext cx="2749800" cy="2558100"/>
          </a:xfrm>
          <a:prstGeom prst="roundRect">
            <a:avLst>
              <a:gd fmla="val 16667" name="adj"/>
            </a:avLst>
          </a:prstGeom>
          <a:noFill/>
          <a:ln>
            <a:noFill/>
          </a:ln>
        </p:spPr>
      </p:pic>
      <p:sp>
        <p:nvSpPr>
          <p:cNvPr id="287" name="Google Shape;287;p32"/>
          <p:cNvSpPr/>
          <p:nvPr/>
        </p:nvSpPr>
        <p:spPr>
          <a:xfrm>
            <a:off x="2016075" y="2080200"/>
            <a:ext cx="812100" cy="342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a:off x="2016075" y="3123100"/>
            <a:ext cx="847800" cy="342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1909175" y="4539550"/>
            <a:ext cx="4922700" cy="50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Combining both sample collector and bucket</a:t>
            </a:r>
            <a:endParaRPr/>
          </a:p>
        </p:txBody>
      </p:sp>
      <p:sp>
        <p:nvSpPr>
          <p:cNvPr id="290" name="Google Shape;290;p32"/>
          <p:cNvSpPr/>
          <p:nvPr/>
        </p:nvSpPr>
        <p:spPr>
          <a:xfrm>
            <a:off x="3558400" y="640738"/>
            <a:ext cx="2222700" cy="45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Sample collector with compartments</a:t>
            </a:r>
            <a:endParaRPr/>
          </a:p>
        </p:txBody>
      </p:sp>
      <p:cxnSp>
        <p:nvCxnSpPr>
          <p:cNvPr id="291" name="Google Shape;291;p32"/>
          <p:cNvCxnSpPr>
            <a:stCxn id="290" idx="2"/>
          </p:cNvCxnSpPr>
          <p:nvPr/>
        </p:nvCxnSpPr>
        <p:spPr>
          <a:xfrm>
            <a:off x="4669750" y="1092238"/>
            <a:ext cx="1713300" cy="6033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FFFF">
                <a:alpha val="50000"/>
              </a:srgbClr>
            </a:outerShdw>
          </a:effectLst>
        </p:spPr>
      </p:cxnSp>
      <p:cxnSp>
        <p:nvCxnSpPr>
          <p:cNvPr id="292" name="Google Shape;292;p32"/>
          <p:cNvCxnSpPr>
            <a:stCxn id="293" idx="2"/>
          </p:cNvCxnSpPr>
          <p:nvPr/>
        </p:nvCxnSpPr>
        <p:spPr>
          <a:xfrm>
            <a:off x="3558400" y="1353600"/>
            <a:ext cx="288600" cy="5913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FFFF">
                <a:alpha val="50000"/>
              </a:srgbClr>
            </a:outerShdw>
          </a:effectLst>
        </p:spPr>
      </p:cxnSp>
      <p:pic>
        <p:nvPicPr>
          <p:cNvPr id="294" name="Google Shape;294;p32"/>
          <p:cNvPicPr preferRelativeResize="0"/>
          <p:nvPr/>
        </p:nvPicPr>
        <p:blipFill>
          <a:blip r:embed="rId6">
            <a:alphaModFix/>
          </a:blip>
          <a:stretch>
            <a:fillRect/>
          </a:stretch>
        </p:blipFill>
        <p:spPr>
          <a:xfrm>
            <a:off x="5712425" y="3123100"/>
            <a:ext cx="1709100" cy="1379100"/>
          </a:xfrm>
          <a:prstGeom prst="roundRect">
            <a:avLst>
              <a:gd fmla="val 16667" name="adj"/>
            </a:avLst>
          </a:prstGeom>
          <a:noFill/>
          <a:ln>
            <a:noFill/>
          </a:ln>
        </p:spPr>
      </p:pic>
      <p:pic>
        <p:nvPicPr>
          <p:cNvPr id="295" name="Google Shape;295;p32"/>
          <p:cNvPicPr preferRelativeResize="0"/>
          <p:nvPr/>
        </p:nvPicPr>
        <p:blipFill rotWithShape="1">
          <a:blip r:embed="rId7">
            <a:alphaModFix/>
          </a:blip>
          <a:srcRect b="4049" l="10103" r="14669" t="0"/>
          <a:stretch/>
        </p:blipFill>
        <p:spPr>
          <a:xfrm>
            <a:off x="3028850" y="1294000"/>
            <a:ext cx="1563900" cy="3043800"/>
          </a:xfrm>
          <a:prstGeom prst="roundRect">
            <a:avLst>
              <a:gd fmla="val 16667" name="adj"/>
            </a:avLst>
          </a:prstGeom>
          <a:noFill/>
          <a:ln>
            <a:noFill/>
          </a:ln>
        </p:spPr>
      </p:pic>
      <p:cxnSp>
        <p:nvCxnSpPr>
          <p:cNvPr id="296" name="Google Shape;296;p32"/>
          <p:cNvCxnSpPr>
            <a:endCxn id="294" idx="1"/>
          </p:cNvCxnSpPr>
          <p:nvPr/>
        </p:nvCxnSpPr>
        <p:spPr>
          <a:xfrm>
            <a:off x="4473125" y="1092250"/>
            <a:ext cx="1239300" cy="27204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2" name="Google Shape;302;p33"/>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(Excavation)</a:t>
            </a:r>
            <a:endParaRPr sz="2000">
              <a:solidFill>
                <a:srgbClr val="FFFFFF"/>
              </a:solidFill>
            </a:endParaRPr>
          </a:p>
          <a:p>
            <a:pPr indent="0" lvl="0" marL="0" rtl="0" algn="l">
              <a:spcBef>
                <a:spcPts val="0"/>
              </a:spcBef>
              <a:spcAft>
                <a:spcPts val="0"/>
              </a:spcAft>
              <a:buNone/>
            </a:pPr>
            <a:r>
              <a:t/>
            </a:r>
            <a:endParaRPr sz="2000"/>
          </a:p>
        </p:txBody>
      </p:sp>
      <p:sp>
        <p:nvSpPr>
          <p:cNvPr id="303" name="Google Shape;303;p33"/>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txBox="1"/>
          <p:nvPr/>
        </p:nvSpPr>
        <p:spPr>
          <a:xfrm>
            <a:off x="127450" y="812725"/>
            <a:ext cx="8716500" cy="4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6858000" rtl="0" algn="l">
              <a:lnSpc>
                <a:spcPct val="94500"/>
              </a:lnSpc>
              <a:spcBef>
                <a:spcPts val="0"/>
              </a:spcBef>
              <a:spcAft>
                <a:spcPts val="0"/>
              </a:spcAft>
              <a:buClr>
                <a:schemeClr val="dk1"/>
              </a:buClr>
              <a:buSzPts val="1100"/>
              <a:buFont typeface="Arial"/>
              <a:buNone/>
            </a:pPr>
            <a:r>
              <a:rPr lang="en" sz="1100">
                <a:solidFill>
                  <a:schemeClr val="dk1"/>
                </a:solidFill>
                <a:highlight>
                  <a:schemeClr val="lt1"/>
                </a:highlight>
              </a:rPr>
              <a:t>video</a:t>
            </a:r>
            <a:r>
              <a:rPr lang="en" sz="1100">
                <a:solidFill>
                  <a:schemeClr val="dk1"/>
                </a:solidFill>
                <a:highlight>
                  <a:schemeClr val="lt1"/>
                </a:highlight>
              </a:rPr>
              <a:t> credits : Aditya G</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p>
        </p:txBody>
      </p:sp>
      <p:pic>
        <p:nvPicPr>
          <p:cNvPr id="305" name="Google Shape;305;p33" title="Assemfinal v3.mp4">
            <a:hlinkClick r:id="rId4"/>
          </p:cNvPr>
          <p:cNvPicPr preferRelativeResize="0"/>
          <p:nvPr/>
        </p:nvPicPr>
        <p:blipFill>
          <a:blip r:embed="rId5">
            <a:alphaModFix/>
          </a:blip>
          <a:stretch>
            <a:fillRect/>
          </a:stretch>
        </p:blipFill>
        <p:spPr>
          <a:xfrm>
            <a:off x="1480262" y="561600"/>
            <a:ext cx="5895013" cy="433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4"/>
          <p:cNvPicPr preferRelativeResize="0"/>
          <p:nvPr/>
        </p:nvPicPr>
        <p:blipFill>
          <a:blip r:embed="rId3">
            <a:alphaModFix/>
          </a:blip>
          <a:stretch>
            <a:fillRect/>
          </a:stretch>
        </p:blipFill>
        <p:spPr>
          <a:xfrm>
            <a:off x="47625" y="0"/>
            <a:ext cx="9144000" cy="5143500"/>
          </a:xfrm>
          <a:prstGeom prst="rect">
            <a:avLst/>
          </a:prstGeom>
          <a:noFill/>
          <a:ln>
            <a:noFill/>
          </a:ln>
        </p:spPr>
      </p:pic>
      <p:sp>
        <p:nvSpPr>
          <p:cNvPr id="311" name="Google Shape;311;p34"/>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(Excavation)</a:t>
            </a:r>
            <a:endParaRPr sz="2000">
              <a:solidFill>
                <a:srgbClr val="FFFFFF"/>
              </a:solidFill>
            </a:endParaRPr>
          </a:p>
          <a:p>
            <a:pPr indent="0" lvl="0" marL="0" rtl="0" algn="l">
              <a:spcBef>
                <a:spcPts val="0"/>
              </a:spcBef>
              <a:spcAft>
                <a:spcPts val="0"/>
              </a:spcAft>
              <a:buNone/>
            </a:pPr>
            <a:r>
              <a:t/>
            </a:r>
            <a:endParaRPr sz="2000"/>
          </a:p>
        </p:txBody>
      </p:sp>
      <p:sp>
        <p:nvSpPr>
          <p:cNvPr id="312" name="Google Shape;312;p34"/>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txBox="1"/>
          <p:nvPr/>
        </p:nvSpPr>
        <p:spPr>
          <a:xfrm>
            <a:off x="97500" y="769125"/>
            <a:ext cx="8716500" cy="4038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a:p>
            <a:pPr indent="-317500" lvl="0" marL="457200" rtl="0" algn="l">
              <a:spcBef>
                <a:spcPts val="0"/>
              </a:spcBef>
              <a:spcAft>
                <a:spcPts val="0"/>
              </a:spcAft>
              <a:buSzPts val="1400"/>
              <a:buChar char="●"/>
            </a:pPr>
            <a:r>
              <a:rPr b="1" i="1" lang="en"/>
              <a:t>Working</a:t>
            </a:r>
            <a:r>
              <a:rPr lang="en"/>
              <a:t>: </a:t>
            </a:r>
            <a:endParaRPr/>
          </a:p>
          <a:p>
            <a:pPr indent="0" lvl="0" marL="457200" rtl="0" algn="l">
              <a:spcBef>
                <a:spcPts val="0"/>
              </a:spcBef>
              <a:spcAft>
                <a:spcPts val="0"/>
              </a:spcAft>
              <a:buNone/>
            </a:pPr>
            <a:r>
              <a:t/>
            </a:r>
            <a:endParaRPr sz="1200"/>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14" name="Google Shape;314;p34"/>
          <p:cNvPicPr preferRelativeResize="0"/>
          <p:nvPr/>
        </p:nvPicPr>
        <p:blipFill>
          <a:blip r:embed="rId4">
            <a:alphaModFix/>
          </a:blip>
          <a:stretch>
            <a:fillRect/>
          </a:stretch>
        </p:blipFill>
        <p:spPr>
          <a:xfrm>
            <a:off x="177337" y="1832800"/>
            <a:ext cx="2260800" cy="2591100"/>
          </a:xfrm>
          <a:prstGeom prst="roundRect">
            <a:avLst>
              <a:gd fmla="val 16667" name="adj"/>
            </a:avLst>
          </a:prstGeom>
          <a:noFill/>
          <a:ln>
            <a:noFill/>
          </a:ln>
        </p:spPr>
      </p:pic>
      <p:pic>
        <p:nvPicPr>
          <p:cNvPr id="315" name="Google Shape;315;p34"/>
          <p:cNvPicPr preferRelativeResize="0"/>
          <p:nvPr/>
        </p:nvPicPr>
        <p:blipFill>
          <a:blip r:embed="rId5">
            <a:alphaModFix/>
          </a:blip>
          <a:stretch>
            <a:fillRect/>
          </a:stretch>
        </p:blipFill>
        <p:spPr>
          <a:xfrm>
            <a:off x="2626287" y="1774750"/>
            <a:ext cx="2301600" cy="2627400"/>
          </a:xfrm>
          <a:prstGeom prst="roundRect">
            <a:avLst>
              <a:gd fmla="val 16667" name="adj"/>
            </a:avLst>
          </a:prstGeom>
          <a:noFill/>
          <a:ln>
            <a:noFill/>
          </a:ln>
        </p:spPr>
      </p:pic>
      <p:pic>
        <p:nvPicPr>
          <p:cNvPr id="316" name="Google Shape;316;p34"/>
          <p:cNvPicPr preferRelativeResize="0"/>
          <p:nvPr/>
        </p:nvPicPr>
        <p:blipFill>
          <a:blip r:embed="rId6">
            <a:alphaModFix/>
          </a:blip>
          <a:stretch>
            <a:fillRect/>
          </a:stretch>
        </p:blipFill>
        <p:spPr>
          <a:xfrm>
            <a:off x="5120600" y="1666450"/>
            <a:ext cx="3070500" cy="2856600"/>
          </a:xfrm>
          <a:prstGeom prst="roundRect">
            <a:avLst>
              <a:gd fmla="val 16667" name="adj"/>
            </a:avLst>
          </a:prstGeom>
          <a:noFill/>
          <a:ln>
            <a:noFill/>
          </a:ln>
        </p:spPr>
      </p:pic>
      <p:sp>
        <p:nvSpPr>
          <p:cNvPr id="317" name="Google Shape;317;p34"/>
          <p:cNvSpPr/>
          <p:nvPr/>
        </p:nvSpPr>
        <p:spPr>
          <a:xfrm>
            <a:off x="4602075" y="706825"/>
            <a:ext cx="2222700" cy="45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Sample collector with compartments</a:t>
            </a:r>
            <a:endParaRPr/>
          </a:p>
        </p:txBody>
      </p:sp>
      <p:sp>
        <p:nvSpPr>
          <p:cNvPr id="318" name="Google Shape;318;p34"/>
          <p:cNvSpPr/>
          <p:nvPr/>
        </p:nvSpPr>
        <p:spPr>
          <a:xfrm>
            <a:off x="2583550" y="627625"/>
            <a:ext cx="1527000" cy="60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Slots to flush excess material</a:t>
            </a:r>
            <a:endParaRPr/>
          </a:p>
        </p:txBody>
      </p:sp>
      <p:cxnSp>
        <p:nvCxnSpPr>
          <p:cNvPr id="319" name="Google Shape;319;p34"/>
          <p:cNvCxnSpPr/>
          <p:nvPr/>
        </p:nvCxnSpPr>
        <p:spPr>
          <a:xfrm>
            <a:off x="5189800" y="1158313"/>
            <a:ext cx="1257300" cy="16770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FFFF">
                <a:alpha val="50000"/>
              </a:srgbClr>
            </a:outerShdw>
          </a:effectLst>
        </p:spPr>
      </p:cxnSp>
      <p:cxnSp>
        <p:nvCxnSpPr>
          <p:cNvPr id="320" name="Google Shape;320;p34"/>
          <p:cNvCxnSpPr/>
          <p:nvPr/>
        </p:nvCxnSpPr>
        <p:spPr>
          <a:xfrm>
            <a:off x="3070425" y="1232450"/>
            <a:ext cx="463200" cy="10332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FFFF">
                <a:alpha val="50000"/>
              </a:srgbClr>
            </a:outerShdw>
          </a:effectLst>
        </p:spPr>
      </p:cxnSp>
      <p:sp>
        <p:nvSpPr>
          <p:cNvPr id="321" name="Google Shape;321;p34"/>
          <p:cNvSpPr/>
          <p:nvPr/>
        </p:nvSpPr>
        <p:spPr>
          <a:xfrm>
            <a:off x="7055500" y="706825"/>
            <a:ext cx="1037400" cy="45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Inner drill</a:t>
            </a:r>
            <a:endParaRPr/>
          </a:p>
        </p:txBody>
      </p:sp>
      <p:cxnSp>
        <p:nvCxnSpPr>
          <p:cNvPr id="322" name="Google Shape;322;p34"/>
          <p:cNvCxnSpPr/>
          <p:nvPr/>
        </p:nvCxnSpPr>
        <p:spPr>
          <a:xfrm flipH="1">
            <a:off x="7380550" y="1158313"/>
            <a:ext cx="206100" cy="10500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8" name="Google Shape;328;p35"/>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 Excavation )</a:t>
            </a:r>
            <a:endParaRPr sz="2000">
              <a:solidFill>
                <a:srgbClr val="FFFFFF"/>
              </a:solidFill>
            </a:endParaRPr>
          </a:p>
          <a:p>
            <a:pPr indent="0" lvl="0" marL="0" rtl="0" algn="l">
              <a:spcBef>
                <a:spcPts val="0"/>
              </a:spcBef>
              <a:spcAft>
                <a:spcPts val="0"/>
              </a:spcAft>
              <a:buNone/>
            </a:pPr>
            <a:r>
              <a:t/>
            </a:r>
            <a:endParaRPr sz="2000"/>
          </a:p>
        </p:txBody>
      </p:sp>
      <p:sp>
        <p:nvSpPr>
          <p:cNvPr id="329" name="Google Shape;329;p35"/>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i="1" lang="en"/>
              <a:t>Dimensions</a:t>
            </a:r>
            <a:r>
              <a:rPr b="1" i="1" lang="en" sz="1200"/>
              <a:t> </a:t>
            </a: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                             (Ref : These dimensions are based on the size </a:t>
            </a:r>
            <a:r>
              <a:rPr lang="en" sz="1200">
                <a:solidFill>
                  <a:schemeClr val="dk1"/>
                </a:solidFill>
              </a:rPr>
              <a:t>constraints</a:t>
            </a:r>
            <a:r>
              <a:rPr lang="en" sz="1200">
                <a:solidFill>
                  <a:schemeClr val="dk1"/>
                </a:solidFill>
              </a:rPr>
              <a:t> of the queen rover)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SzPts val="1200"/>
              <a:buChar char="●"/>
            </a:pPr>
            <a:r>
              <a:rPr b="1" i="1" lang="en">
                <a:solidFill>
                  <a:schemeClr val="dk1"/>
                </a:solidFill>
              </a:rPr>
              <a:t>Weight</a:t>
            </a:r>
            <a:r>
              <a:rPr lang="en" sz="1200">
                <a:solidFill>
                  <a:schemeClr val="dk1"/>
                </a:solidFill>
              </a:rPr>
              <a:t> : G</a:t>
            </a:r>
            <a:r>
              <a:rPr lang="en" sz="1200">
                <a:solidFill>
                  <a:schemeClr val="dk1"/>
                </a:solidFill>
              </a:rPr>
              <a:t>ross(total)    = </a:t>
            </a:r>
            <a:r>
              <a:rPr lang="en" sz="1200">
                <a:solidFill>
                  <a:schemeClr val="dk1"/>
                </a:solidFill>
              </a:rPr>
              <a:t>30 kg </a:t>
            </a:r>
            <a:endParaRPr sz="1200">
              <a:solidFill>
                <a:schemeClr val="dk1"/>
              </a:solidFill>
            </a:endParaRPr>
          </a:p>
          <a:p>
            <a:pPr indent="0" lvl="0" marL="457200" rtl="0" algn="l">
              <a:spcBef>
                <a:spcPts val="0"/>
              </a:spcBef>
              <a:spcAft>
                <a:spcPts val="0"/>
              </a:spcAft>
              <a:buNone/>
            </a:pPr>
            <a:r>
              <a:rPr lang="en" sz="1200">
                <a:solidFill>
                  <a:schemeClr val="dk1"/>
                </a:solidFill>
              </a:rPr>
              <a:t>                S</a:t>
            </a:r>
            <a:r>
              <a:rPr lang="en" sz="1200">
                <a:solidFill>
                  <a:schemeClr val="dk1"/>
                </a:solidFill>
              </a:rPr>
              <a:t>ample           = 0.</a:t>
            </a:r>
            <a:r>
              <a:rPr lang="en" sz="1200">
                <a:solidFill>
                  <a:schemeClr val="dk1"/>
                </a:solidFill>
              </a:rPr>
              <a:t>271 kg ( considering density of regolith soil = 1.5 g/cm^3)</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31" name="Google Shape;331;p35"/>
          <p:cNvGraphicFramePr/>
          <p:nvPr/>
        </p:nvGraphicFramePr>
        <p:xfrm>
          <a:off x="488950" y="1101050"/>
          <a:ext cx="3000000" cy="3000000"/>
        </p:xfrm>
        <a:graphic>
          <a:graphicData uri="http://schemas.openxmlformats.org/drawingml/2006/table">
            <a:tbl>
              <a:tblPr>
                <a:noFill/>
                <a:tableStyleId>{BB6CE5ED-8E87-456C-ABB6-DC601D716850}</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Inner dia</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Outer dia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Height </a:t>
                      </a:r>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rPr>
                        <a:t>I</a:t>
                      </a:r>
                      <a:r>
                        <a:rPr lang="en" sz="1200">
                          <a:solidFill>
                            <a:schemeClr val="dk1"/>
                          </a:solidFill>
                        </a:rPr>
                        <a:t>nner drill  </a:t>
                      </a:r>
                      <a:endParaRPr/>
                    </a:p>
                  </a:txBody>
                  <a:tcPr marT="91425" marB="91425" marR="91425" marL="91425"/>
                </a:tc>
                <a:tc>
                  <a:txBody>
                    <a:bodyPr/>
                    <a:lstStyle/>
                    <a:p>
                      <a:pPr indent="0" lvl="0" marL="0" rtl="0" algn="l">
                        <a:spcBef>
                          <a:spcPts val="0"/>
                        </a:spcBef>
                        <a:spcAft>
                          <a:spcPts val="0"/>
                        </a:spcAft>
                        <a:buNone/>
                      </a:pPr>
                      <a:r>
                        <a:rPr lang="en"/>
                        <a:t>__</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5.6 cm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rPr>
                        <a:t>Outer drill</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(counterbore part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9 cm</a:t>
                      </a:r>
                      <a:endParaRPr sz="12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28 cm</a:t>
                      </a:r>
                      <a:endParaRPr sz="12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18 cm</a:t>
                      </a:r>
                      <a:endParaRPr sz="1200">
                        <a:solidFill>
                          <a:schemeClr val="dk1"/>
                        </a:solidFill>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Sample collector</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6 cm</a:t>
                      </a:r>
                      <a:endParaRPr sz="12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9 cm</a:t>
                      </a:r>
                      <a:endParaRPr sz="1200">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15 cm</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I</a:t>
                      </a:r>
                      <a:r>
                        <a:rPr lang="en" sz="1200">
                          <a:solidFill>
                            <a:schemeClr val="dk1"/>
                          </a:solidFill>
                        </a:rPr>
                        <a:t>nner spool </a:t>
                      </a:r>
                      <a:endParaRPr/>
                    </a:p>
                  </a:txBody>
                  <a:tcPr marT="91425" marB="91425" marR="91425" marL="91425"/>
                </a:tc>
                <a:tc>
                  <a:txBody>
                    <a:bodyPr/>
                    <a:lstStyle/>
                    <a:p>
                      <a:pPr indent="0" lvl="0" marL="0" rtl="0" algn="l">
                        <a:spcBef>
                          <a:spcPts val="0"/>
                        </a:spcBef>
                        <a:spcAft>
                          <a:spcPts val="0"/>
                        </a:spcAft>
                        <a:buNone/>
                      </a:pPr>
                      <a:r>
                        <a:rPr lang="en"/>
                        <a:t>__</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5.6 cm</a:t>
                      </a:r>
                      <a:endParaRPr/>
                    </a:p>
                  </a:txBody>
                  <a:tcPr marT="91425" marB="91425" marR="91425" marL="91425"/>
                </a:tc>
                <a:tc>
                  <a:txBody>
                    <a:bodyPr/>
                    <a:lstStyle/>
                    <a:p>
                      <a:pPr indent="0" lvl="0" marL="0" rtl="0" algn="l">
                        <a:spcBef>
                          <a:spcPts val="0"/>
                        </a:spcBef>
                        <a:spcAft>
                          <a:spcPts val="0"/>
                        </a:spcAft>
                        <a:buNone/>
                      </a:pPr>
                      <a:r>
                        <a:rPr lang="en"/>
                        <a:t>__</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O</a:t>
                      </a:r>
                      <a:r>
                        <a:rPr lang="en" sz="1200">
                          <a:solidFill>
                            <a:schemeClr val="dk1"/>
                          </a:solidFill>
                        </a:rPr>
                        <a:t>uter spool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6 cm</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 8 cm</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300 cm</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7" name="Google Shape;337;p36"/>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Mechanical (Excavation)</a:t>
            </a:r>
            <a:endParaRPr sz="2000">
              <a:solidFill>
                <a:srgbClr val="FFFFFF"/>
              </a:solidFill>
            </a:endParaRPr>
          </a:p>
          <a:p>
            <a:pPr indent="0" lvl="0" marL="0" rtl="0" algn="l">
              <a:spcBef>
                <a:spcPts val="0"/>
              </a:spcBef>
              <a:spcAft>
                <a:spcPts val="0"/>
              </a:spcAft>
              <a:buNone/>
            </a:pPr>
            <a:r>
              <a:t/>
            </a:r>
            <a:endParaRPr sz="2000"/>
          </a:p>
        </p:txBody>
      </p:sp>
      <p:sp>
        <p:nvSpPr>
          <p:cNvPr id="338" name="Google Shape;338;p36"/>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txBox="1"/>
          <p:nvPr/>
        </p:nvSpPr>
        <p:spPr>
          <a:xfrm>
            <a:off x="0" y="742950"/>
            <a:ext cx="8716500" cy="433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i="1" lang="en">
                <a:solidFill>
                  <a:schemeClr val="dk1"/>
                </a:solidFill>
              </a:rPr>
              <a:t>Material selection</a:t>
            </a:r>
            <a:r>
              <a:rPr lang="en">
                <a:solidFill>
                  <a:schemeClr val="dk1"/>
                </a:solidFill>
              </a:rPr>
              <a:t>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(Ref :The above materials have been chosen based on </a:t>
            </a:r>
            <a:r>
              <a:rPr lang="en" u="sng">
                <a:solidFill>
                  <a:schemeClr val="hlink"/>
                </a:solidFill>
                <a:hlinkClick r:id="rId4"/>
              </a:rPr>
              <a:t>Apollo lunar surface drill</a:t>
            </a:r>
            <a:r>
              <a:rPr lang="en">
                <a:solidFill>
                  <a:schemeClr val="dk1"/>
                </a:solidFill>
              </a:rPr>
              <a:t> (ALSD))</a:t>
            </a:r>
            <a:endParaRPr>
              <a:solidFill>
                <a:schemeClr val="dk1"/>
              </a:solidFill>
            </a:endParaRPr>
          </a:p>
          <a:p>
            <a:pPr indent="-317500" lvl="0" marL="457200" rtl="0" algn="l">
              <a:spcBef>
                <a:spcPts val="0"/>
              </a:spcBef>
              <a:spcAft>
                <a:spcPts val="0"/>
              </a:spcAft>
              <a:buClr>
                <a:schemeClr val="dk1"/>
              </a:buClr>
              <a:buSzPts val="1400"/>
              <a:buChar char="●"/>
            </a:pPr>
            <a:r>
              <a:rPr b="1" i="1" lang="en">
                <a:solidFill>
                  <a:schemeClr val="dk1"/>
                </a:solidFill>
              </a:rPr>
              <a:t>Location of the drill tool on the rover</a:t>
            </a:r>
            <a:r>
              <a:rPr lang="en">
                <a:solidFill>
                  <a:schemeClr val="dk1"/>
                </a:solidFill>
              </a:rPr>
              <a:t> :</a:t>
            </a:r>
            <a:endParaRPr>
              <a:solidFill>
                <a:schemeClr val="dk1"/>
              </a:solidFill>
            </a:endParaRPr>
          </a:p>
        </p:txBody>
      </p:sp>
      <p:sp>
        <p:nvSpPr>
          <p:cNvPr id="340" name="Google Shape;340;p36"/>
          <p:cNvSpPr/>
          <p:nvPr/>
        </p:nvSpPr>
        <p:spPr>
          <a:xfrm>
            <a:off x="1446175" y="1189725"/>
            <a:ext cx="5998500" cy="1161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a:solidFill>
                  <a:schemeClr val="dk1"/>
                </a:solidFill>
              </a:rPr>
              <a:t> Drill bit -  The drill bit is made up of hy-tuf steel and tips are of tungsten-carbide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Drill stem - The drill stem is made up from titanium</a:t>
            </a:r>
            <a:endParaRPr>
              <a:solidFill>
                <a:schemeClr val="dk1"/>
              </a:solidFill>
            </a:endParaRPr>
          </a:p>
          <a:p>
            <a:pPr indent="0" lvl="0" marL="0" rtl="0" algn="l">
              <a:spcBef>
                <a:spcPts val="0"/>
              </a:spcBef>
              <a:spcAft>
                <a:spcPts val="0"/>
              </a:spcAft>
              <a:buNone/>
            </a:pPr>
            <a:r>
              <a:t/>
            </a:r>
            <a:endParaRPr/>
          </a:p>
        </p:txBody>
      </p:sp>
      <p:pic>
        <p:nvPicPr>
          <p:cNvPr id="341" name="Google Shape;341;p36"/>
          <p:cNvPicPr preferRelativeResize="0"/>
          <p:nvPr/>
        </p:nvPicPr>
        <p:blipFill rotWithShape="1">
          <a:blip r:embed="rId5">
            <a:alphaModFix/>
          </a:blip>
          <a:srcRect b="0" l="25960" r="24039" t="0"/>
          <a:stretch/>
        </p:blipFill>
        <p:spPr>
          <a:xfrm>
            <a:off x="5185750" y="2796763"/>
            <a:ext cx="3011100" cy="2201400"/>
          </a:xfrm>
          <a:prstGeom prst="roundRect">
            <a:avLst>
              <a:gd fmla="val 16667" name="adj"/>
            </a:avLst>
          </a:prstGeom>
          <a:noFill/>
          <a:ln>
            <a:noFill/>
          </a:ln>
        </p:spPr>
      </p:pic>
      <p:pic>
        <p:nvPicPr>
          <p:cNvPr id="342" name="Google Shape;342;p36"/>
          <p:cNvPicPr preferRelativeResize="0"/>
          <p:nvPr/>
        </p:nvPicPr>
        <p:blipFill>
          <a:blip r:embed="rId6">
            <a:alphaModFix/>
          </a:blip>
          <a:stretch>
            <a:fillRect/>
          </a:stretch>
        </p:blipFill>
        <p:spPr>
          <a:xfrm>
            <a:off x="1639500" y="2941250"/>
            <a:ext cx="2932501" cy="2056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0" name="Google Shape;350;p37"/>
          <p:cNvSpPr txBox="1"/>
          <p:nvPr/>
        </p:nvSpPr>
        <p:spPr>
          <a:xfrm>
            <a:off x="88175" y="102750"/>
            <a:ext cx="36987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SWARM COMMUNICATION</a:t>
            </a:r>
            <a:endParaRPr b="1" sz="1600">
              <a:solidFill>
                <a:srgbClr val="FFFFFF"/>
              </a:solidFill>
            </a:endParaRPr>
          </a:p>
        </p:txBody>
      </p:sp>
      <p:sp>
        <p:nvSpPr>
          <p:cNvPr id="351" name="Google Shape;351;p37"/>
          <p:cNvSpPr txBox="1"/>
          <p:nvPr>
            <p:ph idx="1" type="body"/>
          </p:nvPr>
        </p:nvSpPr>
        <p:spPr>
          <a:xfrm>
            <a:off x="311700" y="1008075"/>
            <a:ext cx="3351300" cy="1629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400">
                <a:solidFill>
                  <a:srgbClr val="000000"/>
                </a:solidFill>
              </a:rPr>
              <a:t>The behaviour of the swarm rover defines how the bots should organise itself with respect to its local neighbours and the specified goal. The behaviour can be observed in nature like the ants forming a colony to perform difficult tasks or like the birds flocking to avoid getting lost during migration. Some  basic spatial organisation are </a:t>
            </a:r>
            <a:r>
              <a:rPr b="1" lang="en" sz="1400">
                <a:solidFill>
                  <a:srgbClr val="000000"/>
                </a:solidFill>
              </a:rPr>
              <a:t>aggregation</a:t>
            </a:r>
            <a:r>
              <a:rPr lang="en" sz="1400">
                <a:solidFill>
                  <a:srgbClr val="000000"/>
                </a:solidFill>
              </a:rPr>
              <a:t>, </a:t>
            </a:r>
            <a:r>
              <a:rPr b="1" lang="en" sz="1400">
                <a:solidFill>
                  <a:srgbClr val="000000"/>
                </a:solidFill>
              </a:rPr>
              <a:t>dispersion</a:t>
            </a:r>
            <a:r>
              <a:rPr lang="en" sz="1400">
                <a:solidFill>
                  <a:srgbClr val="000000"/>
                </a:solidFill>
              </a:rPr>
              <a:t>, </a:t>
            </a:r>
            <a:r>
              <a:rPr b="1" lang="en" sz="1400">
                <a:solidFill>
                  <a:srgbClr val="000000"/>
                </a:solidFill>
              </a:rPr>
              <a:t>pattern formation</a:t>
            </a:r>
            <a:r>
              <a:rPr lang="en" sz="1400">
                <a:solidFill>
                  <a:srgbClr val="000000"/>
                </a:solidFill>
              </a:rPr>
              <a:t>, </a:t>
            </a:r>
            <a:r>
              <a:rPr b="1" lang="en" sz="1400">
                <a:solidFill>
                  <a:srgbClr val="000000"/>
                </a:solidFill>
              </a:rPr>
              <a:t>self assembly</a:t>
            </a:r>
            <a:r>
              <a:rPr lang="en" sz="1400">
                <a:solidFill>
                  <a:srgbClr val="000000"/>
                </a:solidFill>
              </a:rPr>
              <a:t> and </a:t>
            </a:r>
            <a:r>
              <a:rPr b="1" lang="en" sz="1400">
                <a:solidFill>
                  <a:srgbClr val="000000"/>
                </a:solidFill>
              </a:rPr>
              <a:t>clustering</a:t>
            </a:r>
            <a:r>
              <a:rPr lang="en" sz="1400">
                <a:solidFill>
                  <a:srgbClr val="000000"/>
                </a:solidFill>
              </a:rPr>
              <a:t>. Depending upon the application the behaviour is chosen and coded into the bots.</a:t>
            </a:r>
            <a:r>
              <a:rPr lang="en" sz="1600">
                <a:solidFill>
                  <a:srgbClr val="000000"/>
                </a:solidFill>
              </a:rPr>
              <a:t> </a:t>
            </a:r>
            <a:endParaRPr sz="1600">
              <a:solidFill>
                <a:srgbClr val="000000"/>
              </a:solidFill>
            </a:endParaRPr>
          </a:p>
          <a:p>
            <a:pPr indent="0" lvl="0" marL="457200" rtl="0" algn="l">
              <a:spcBef>
                <a:spcPts val="1200"/>
              </a:spcBef>
              <a:spcAft>
                <a:spcPts val="1600"/>
              </a:spcAft>
              <a:buNone/>
            </a:pPr>
            <a:r>
              <a:t/>
            </a:r>
            <a:endParaRPr sz="1600"/>
          </a:p>
        </p:txBody>
      </p:sp>
      <p:pic>
        <p:nvPicPr>
          <p:cNvPr id="352" name="Google Shape;352;p37"/>
          <p:cNvPicPr preferRelativeResize="0"/>
          <p:nvPr/>
        </p:nvPicPr>
        <p:blipFill>
          <a:blip r:embed="rId4">
            <a:alphaModFix/>
          </a:blip>
          <a:stretch>
            <a:fillRect/>
          </a:stretch>
        </p:blipFill>
        <p:spPr>
          <a:xfrm>
            <a:off x="3922100" y="1008063"/>
            <a:ext cx="5162550" cy="3705225"/>
          </a:xfrm>
          <a:prstGeom prst="rect">
            <a:avLst/>
          </a:prstGeom>
          <a:noFill/>
          <a:ln>
            <a:noFill/>
          </a:ln>
        </p:spPr>
      </p:pic>
      <p:sp>
        <p:nvSpPr>
          <p:cNvPr id="353" name="Google Shape;353;p37"/>
          <p:cNvSpPr txBox="1"/>
          <p:nvPr/>
        </p:nvSpPr>
        <p:spPr>
          <a:xfrm>
            <a:off x="3922100" y="4703625"/>
            <a:ext cx="31398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Picture source: Internet</a:t>
            </a:r>
            <a:endParaRPr sz="1000"/>
          </a:p>
        </p:txBody>
      </p:sp>
      <p:sp>
        <p:nvSpPr>
          <p:cNvPr id="354" name="Google Shape;354;p37"/>
          <p:cNvSpPr/>
          <p:nvPr/>
        </p:nvSpPr>
        <p:spPr>
          <a:xfrm>
            <a:off x="6557150" y="3084000"/>
            <a:ext cx="2527500" cy="162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7"/>
          <p:cNvPicPr preferRelativeResize="0"/>
          <p:nvPr/>
        </p:nvPicPr>
        <p:blipFill rotWithShape="1">
          <a:blip r:embed="rId5">
            <a:alphaModFix/>
          </a:blip>
          <a:srcRect b="0" l="11637" r="0" t="0"/>
          <a:stretch/>
        </p:blipFill>
        <p:spPr>
          <a:xfrm>
            <a:off x="6557150" y="3026200"/>
            <a:ext cx="2438799" cy="1687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2" name="Google Shape;362;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3" name="Google Shape;363;p38"/>
          <p:cNvSpPr txBox="1"/>
          <p:nvPr/>
        </p:nvSpPr>
        <p:spPr>
          <a:xfrm>
            <a:off x="88175" y="102750"/>
            <a:ext cx="36987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SWARM COMMUNICATION</a:t>
            </a:r>
            <a:endParaRPr b="1" sz="1600">
              <a:solidFill>
                <a:srgbClr val="FFFFFF"/>
              </a:solidFill>
            </a:endParaRPr>
          </a:p>
        </p:txBody>
      </p:sp>
      <p:sp>
        <p:nvSpPr>
          <p:cNvPr id="364" name="Google Shape;364;p38"/>
          <p:cNvSpPr txBox="1"/>
          <p:nvPr>
            <p:ph idx="1" type="body"/>
          </p:nvPr>
        </p:nvSpPr>
        <p:spPr>
          <a:xfrm>
            <a:off x="191450" y="534138"/>
            <a:ext cx="8520600" cy="1629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400">
                <a:solidFill>
                  <a:srgbClr val="000000"/>
                </a:solidFill>
                <a:highlight>
                  <a:srgbClr val="FFFFFF"/>
                </a:highlight>
              </a:rPr>
              <a:t>Upon several studies the dispersion behaviour was chosen for implementation of swarm on the moon. This behaviour can maximise the exploration area at the moon. </a:t>
            </a:r>
            <a:r>
              <a:rPr lang="en" sz="1400">
                <a:solidFill>
                  <a:srgbClr val="000000"/>
                </a:solidFill>
                <a:highlight>
                  <a:srgbClr val="FFFFFF"/>
                </a:highlight>
                <a:latin typeface="Roboto"/>
                <a:ea typeface="Roboto"/>
                <a:cs typeface="Roboto"/>
                <a:sym typeface="Roboto"/>
              </a:rPr>
              <a:t>Among its advantages are concurrent execution of subtasks in task-decomposable application domains, robustness against system failure, scalability, flexibility in adapting to a different domain through reconfiguration, and cost effectiveness.</a:t>
            </a:r>
            <a:endParaRPr sz="1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Clr>
                <a:schemeClr val="dk1"/>
              </a:buClr>
              <a:buSzPts val="1100"/>
              <a:buFont typeface="Arial"/>
              <a:buNone/>
            </a:pPr>
            <a:r>
              <a:rPr lang="en" sz="1400">
                <a:solidFill>
                  <a:srgbClr val="000000"/>
                </a:solidFill>
              </a:rPr>
              <a:t>As you can see in the screenshots, the behavior was modelled in MATLAB using robotics toolbox.</a:t>
            </a:r>
            <a:endParaRPr sz="1400">
              <a:solidFill>
                <a:srgbClr val="000000"/>
              </a:solidFill>
              <a:highlight>
                <a:srgbClr val="FFFFFF"/>
              </a:highlight>
            </a:endParaRPr>
          </a:p>
        </p:txBody>
      </p:sp>
      <p:pic>
        <p:nvPicPr>
          <p:cNvPr id="365" name="Google Shape;365;p38"/>
          <p:cNvPicPr preferRelativeResize="0"/>
          <p:nvPr/>
        </p:nvPicPr>
        <p:blipFill rotWithShape="1">
          <a:blip r:embed="rId4">
            <a:alphaModFix/>
          </a:blip>
          <a:srcRect b="0" l="23589" r="23684" t="3306"/>
          <a:stretch/>
        </p:blipFill>
        <p:spPr>
          <a:xfrm>
            <a:off x="311688" y="2296550"/>
            <a:ext cx="2626526" cy="2422626"/>
          </a:xfrm>
          <a:prstGeom prst="rect">
            <a:avLst/>
          </a:prstGeom>
          <a:noFill/>
          <a:ln>
            <a:noFill/>
          </a:ln>
        </p:spPr>
      </p:pic>
      <p:pic>
        <p:nvPicPr>
          <p:cNvPr id="366" name="Google Shape;366;p38"/>
          <p:cNvPicPr preferRelativeResize="0"/>
          <p:nvPr/>
        </p:nvPicPr>
        <p:blipFill rotWithShape="1">
          <a:blip r:embed="rId5">
            <a:alphaModFix/>
          </a:blip>
          <a:srcRect b="0" l="23588" r="23688" t="0"/>
          <a:stretch/>
        </p:blipFill>
        <p:spPr>
          <a:xfrm>
            <a:off x="6432250" y="2296550"/>
            <a:ext cx="2539574" cy="2422637"/>
          </a:xfrm>
          <a:prstGeom prst="rect">
            <a:avLst/>
          </a:prstGeom>
          <a:noFill/>
          <a:ln>
            <a:noFill/>
          </a:ln>
        </p:spPr>
      </p:pic>
      <p:sp>
        <p:nvSpPr>
          <p:cNvPr id="367" name="Google Shape;367;p38"/>
          <p:cNvSpPr txBox="1"/>
          <p:nvPr/>
        </p:nvSpPr>
        <p:spPr>
          <a:xfrm>
            <a:off x="392475" y="4852275"/>
            <a:ext cx="27060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Picture credits: Asvanth</a:t>
            </a:r>
            <a:endParaRPr sz="1000"/>
          </a:p>
        </p:txBody>
      </p:sp>
      <p:sp>
        <p:nvSpPr>
          <p:cNvPr id="368" name="Google Shape;368;p38"/>
          <p:cNvSpPr txBox="1"/>
          <p:nvPr/>
        </p:nvSpPr>
        <p:spPr>
          <a:xfrm>
            <a:off x="6432250" y="4870500"/>
            <a:ext cx="30000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Picture credits: Asvanth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4" name="Google Shape;374;p39"/>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375" name="Google Shape;375;p39"/>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txBox="1"/>
          <p:nvPr/>
        </p:nvSpPr>
        <p:spPr>
          <a:xfrm>
            <a:off x="213750" y="857125"/>
            <a:ext cx="8716500" cy="4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pic>
        <p:nvPicPr>
          <p:cNvPr descr="Apollo Guidance Computer Restored, Used to Mine Bitcoin - ExtremeTech" id="377" name="Google Shape;377;p39"/>
          <p:cNvPicPr preferRelativeResize="0"/>
          <p:nvPr/>
        </p:nvPicPr>
        <p:blipFill>
          <a:blip r:embed="rId4">
            <a:alphaModFix/>
          </a:blip>
          <a:stretch>
            <a:fillRect/>
          </a:stretch>
        </p:blipFill>
        <p:spPr>
          <a:xfrm>
            <a:off x="6169826" y="2119798"/>
            <a:ext cx="1509600" cy="1201403"/>
          </a:xfrm>
          <a:prstGeom prst="rect">
            <a:avLst/>
          </a:prstGeom>
          <a:noFill/>
          <a:ln>
            <a:noFill/>
          </a:ln>
        </p:spPr>
      </p:pic>
      <p:pic>
        <p:nvPicPr>
          <p:cNvPr descr="Apollo Flight Journal - The Apollo On-board Computers" id="378" name="Google Shape;378;p39"/>
          <p:cNvPicPr preferRelativeResize="0"/>
          <p:nvPr/>
        </p:nvPicPr>
        <p:blipFill>
          <a:blip r:embed="rId5">
            <a:alphaModFix/>
          </a:blip>
          <a:stretch>
            <a:fillRect/>
          </a:stretch>
        </p:blipFill>
        <p:spPr>
          <a:xfrm>
            <a:off x="7738366" y="1999450"/>
            <a:ext cx="1298184" cy="1436450"/>
          </a:xfrm>
          <a:prstGeom prst="rect">
            <a:avLst/>
          </a:prstGeom>
          <a:noFill/>
          <a:ln>
            <a:noFill/>
          </a:ln>
        </p:spPr>
      </p:pic>
      <p:sp>
        <p:nvSpPr>
          <p:cNvPr id="379" name="Google Shape;379;p39"/>
          <p:cNvSpPr txBox="1"/>
          <p:nvPr/>
        </p:nvSpPr>
        <p:spPr>
          <a:xfrm>
            <a:off x="6108950" y="3435900"/>
            <a:ext cx="2973600" cy="36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Saturn V and Apollo Computers</a:t>
            </a:r>
            <a:endParaRPr/>
          </a:p>
        </p:txBody>
      </p:sp>
      <p:sp>
        <p:nvSpPr>
          <p:cNvPr id="380" name="Google Shape;380;p39"/>
          <p:cNvSpPr txBox="1"/>
          <p:nvPr/>
        </p:nvSpPr>
        <p:spPr>
          <a:xfrm>
            <a:off x="3810488" y="3496475"/>
            <a:ext cx="7533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 - 74</a:t>
            </a:r>
            <a:endParaRPr/>
          </a:p>
        </p:txBody>
      </p:sp>
      <p:pic>
        <p:nvPicPr>
          <p:cNvPr descr="TI-74 - Wikipedia" id="381" name="Google Shape;381;p39"/>
          <p:cNvPicPr preferRelativeResize="0"/>
          <p:nvPr/>
        </p:nvPicPr>
        <p:blipFill>
          <a:blip r:embed="rId6">
            <a:alphaModFix/>
          </a:blip>
          <a:stretch>
            <a:fillRect/>
          </a:stretch>
        </p:blipFill>
        <p:spPr>
          <a:xfrm>
            <a:off x="2625750" y="1732125"/>
            <a:ext cx="3229450" cy="1872025"/>
          </a:xfrm>
          <a:prstGeom prst="rect">
            <a:avLst/>
          </a:prstGeom>
          <a:noFill/>
          <a:ln>
            <a:noFill/>
          </a:ln>
        </p:spPr>
      </p:pic>
      <p:pic>
        <p:nvPicPr>
          <p:cNvPr id="382" name="Google Shape;382;p39"/>
          <p:cNvPicPr preferRelativeResize="0"/>
          <p:nvPr/>
        </p:nvPicPr>
        <p:blipFill>
          <a:blip r:embed="rId7">
            <a:alphaModFix/>
          </a:blip>
          <a:stretch>
            <a:fillRect/>
          </a:stretch>
        </p:blipFill>
        <p:spPr>
          <a:xfrm>
            <a:off x="127450" y="2182652"/>
            <a:ext cx="1611309" cy="1075700"/>
          </a:xfrm>
          <a:prstGeom prst="rect">
            <a:avLst/>
          </a:prstGeom>
          <a:noFill/>
          <a:ln>
            <a:noFill/>
          </a:ln>
        </p:spPr>
      </p:pic>
      <p:sp>
        <p:nvSpPr>
          <p:cNvPr id="383" name="Google Shape;383;p39"/>
          <p:cNvSpPr txBox="1"/>
          <p:nvPr/>
        </p:nvSpPr>
        <p:spPr>
          <a:xfrm>
            <a:off x="291575" y="3289250"/>
            <a:ext cx="15096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Modern Day CPU</a:t>
            </a:r>
            <a:endParaRPr/>
          </a:p>
        </p:txBody>
      </p:sp>
      <p:sp>
        <p:nvSpPr>
          <p:cNvPr id="384" name="Google Shape;384;p39"/>
          <p:cNvSpPr txBox="1"/>
          <p:nvPr/>
        </p:nvSpPr>
        <p:spPr>
          <a:xfrm>
            <a:off x="1711275" y="2474350"/>
            <a:ext cx="967800" cy="4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(&gt;)</a:t>
            </a:r>
            <a:r>
              <a:rPr baseline="30000" lang="en" sz="1800"/>
              <a:t>1 Billion</a:t>
            </a:r>
            <a:endParaRPr baseline="30000" sz="1800"/>
          </a:p>
        </p:txBody>
      </p:sp>
      <p:sp>
        <p:nvSpPr>
          <p:cNvPr id="385" name="Google Shape;385;p39"/>
          <p:cNvSpPr txBox="1"/>
          <p:nvPr/>
        </p:nvSpPr>
        <p:spPr>
          <a:xfrm>
            <a:off x="5682150" y="2468338"/>
            <a:ext cx="565200" cy="3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&gt;&gt;</a:t>
            </a:r>
            <a:endParaRPr sz="1800"/>
          </a:p>
        </p:txBody>
      </p:sp>
      <p:sp>
        <p:nvSpPr>
          <p:cNvPr id="386" name="Google Shape;386;p39"/>
          <p:cNvSpPr txBox="1"/>
          <p:nvPr/>
        </p:nvSpPr>
        <p:spPr>
          <a:xfrm>
            <a:off x="0" y="4818275"/>
            <a:ext cx="17835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 Internet</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2" name="Google Shape;392;p40"/>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393" name="Google Shape;393;p40"/>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txBox="1"/>
          <p:nvPr/>
        </p:nvSpPr>
        <p:spPr>
          <a:xfrm>
            <a:off x="213750" y="812725"/>
            <a:ext cx="8716500" cy="4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Objective</a:t>
            </a:r>
            <a:endParaRPr b="1"/>
          </a:p>
          <a:p>
            <a:pPr indent="-317500" lvl="0" marL="457200" rtl="0" algn="l">
              <a:lnSpc>
                <a:spcPct val="115000"/>
              </a:lnSpc>
              <a:spcBef>
                <a:spcPts val="0"/>
              </a:spcBef>
              <a:spcAft>
                <a:spcPts val="0"/>
              </a:spcAft>
              <a:buSzPts val="1400"/>
              <a:buChar char="●"/>
            </a:pPr>
            <a:r>
              <a:rPr lang="en"/>
              <a:t>To utilize the potential of today’s computing power to the lunar rovers to perform complex analysis and experiment on the moon which has been never done before. </a:t>
            </a:r>
            <a:endParaRPr/>
          </a:p>
          <a:p>
            <a:pPr indent="-317500" lvl="0" marL="457200" rtl="0" algn="l">
              <a:lnSpc>
                <a:spcPct val="115000"/>
              </a:lnSpc>
              <a:spcBef>
                <a:spcPts val="0"/>
              </a:spcBef>
              <a:spcAft>
                <a:spcPts val="0"/>
              </a:spcAft>
              <a:buSzPts val="1400"/>
              <a:buChar char="●"/>
            </a:pPr>
            <a:r>
              <a:rPr lang="en"/>
              <a:t>Implementing autonomous navigation among the main rover and among the swarms.</a:t>
            </a:r>
            <a:endParaRPr/>
          </a:p>
          <a:p>
            <a:pPr indent="-317500" lvl="0" marL="457200" rtl="0" algn="l">
              <a:lnSpc>
                <a:spcPct val="115000"/>
              </a:lnSpc>
              <a:spcBef>
                <a:spcPts val="0"/>
              </a:spcBef>
              <a:spcAft>
                <a:spcPts val="0"/>
              </a:spcAft>
              <a:buSzPts val="1400"/>
              <a:buChar char="●"/>
            </a:pPr>
            <a:r>
              <a:rPr lang="en"/>
              <a:t>Performing in-situ experiments like soil analysis and lunar rock analysis.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 on-board computing?</a:t>
            </a:r>
            <a:endParaRPr b="1"/>
          </a:p>
          <a:p>
            <a:pPr indent="-317500" lvl="0" marL="457200" rtl="0" algn="l">
              <a:lnSpc>
                <a:spcPct val="115000"/>
              </a:lnSpc>
              <a:spcBef>
                <a:spcPts val="0"/>
              </a:spcBef>
              <a:spcAft>
                <a:spcPts val="0"/>
              </a:spcAft>
              <a:buSzPts val="1400"/>
              <a:buChar char="●"/>
            </a:pPr>
            <a:r>
              <a:rPr lang="en"/>
              <a:t>A 1.25s time lag does not allow split second decisions to take place.</a:t>
            </a:r>
            <a:endParaRPr/>
          </a:p>
          <a:p>
            <a:pPr indent="-317500" lvl="0" marL="457200" rtl="0" algn="l">
              <a:lnSpc>
                <a:spcPct val="115000"/>
              </a:lnSpc>
              <a:spcBef>
                <a:spcPts val="0"/>
              </a:spcBef>
              <a:spcAft>
                <a:spcPts val="0"/>
              </a:spcAft>
              <a:buSzPts val="1400"/>
              <a:buChar char="●"/>
            </a:pPr>
            <a:r>
              <a:rPr lang="en"/>
              <a:t>Rough terrain can be handled better if on board decision making takes place.</a:t>
            </a:r>
            <a:endParaRPr/>
          </a:p>
          <a:p>
            <a:pPr indent="-317500" lvl="0" marL="457200" rtl="0" algn="l">
              <a:lnSpc>
                <a:spcPct val="115000"/>
              </a:lnSpc>
              <a:spcBef>
                <a:spcPts val="0"/>
              </a:spcBef>
              <a:spcAft>
                <a:spcPts val="0"/>
              </a:spcAft>
              <a:buSzPts val="1400"/>
              <a:buChar char="●"/>
            </a:pPr>
            <a:r>
              <a:rPr lang="en"/>
              <a:t>Reducing possible human errors by automating movements and actions.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0" name="Google Shape;400;p41"/>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01" name="Google Shape;401;p41"/>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txBox="1"/>
          <p:nvPr/>
        </p:nvSpPr>
        <p:spPr>
          <a:xfrm>
            <a:off x="0" y="742950"/>
            <a:ext cx="8716500" cy="4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pic>
        <p:nvPicPr>
          <p:cNvPr id="403" name="Google Shape;403;p41"/>
          <p:cNvPicPr preferRelativeResize="0"/>
          <p:nvPr/>
        </p:nvPicPr>
        <p:blipFill>
          <a:blip r:embed="rId4">
            <a:alphaModFix/>
          </a:blip>
          <a:stretch>
            <a:fillRect/>
          </a:stretch>
        </p:blipFill>
        <p:spPr>
          <a:xfrm>
            <a:off x="1049750" y="596750"/>
            <a:ext cx="7044500" cy="447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 name="Google Shape;90;p15"/>
          <p:cNvSpPr txBox="1"/>
          <p:nvPr/>
        </p:nvSpPr>
        <p:spPr>
          <a:xfrm>
            <a:off x="74700" y="70275"/>
            <a:ext cx="49578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rPr>
              <a:t>The Team - Soft Landing Subsystem</a:t>
            </a:r>
            <a:endParaRPr b="1" sz="2100">
              <a:solidFill>
                <a:schemeClr val="lt1"/>
              </a:solidFill>
            </a:endParaRPr>
          </a:p>
        </p:txBody>
      </p:sp>
      <p:sp>
        <p:nvSpPr>
          <p:cNvPr id="91" name="Google Shape;91;p15"/>
          <p:cNvSpPr txBox="1"/>
          <p:nvPr/>
        </p:nvSpPr>
        <p:spPr>
          <a:xfrm>
            <a:off x="74700" y="733325"/>
            <a:ext cx="87144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92" name="Google Shape;92;p15"/>
          <p:cNvSpPr txBox="1"/>
          <p:nvPr/>
        </p:nvSpPr>
        <p:spPr>
          <a:xfrm>
            <a:off x="1881425" y="3758450"/>
            <a:ext cx="2169900" cy="8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Comfortaa Regular"/>
                <a:ea typeface="Comfortaa Regular"/>
                <a:cs typeface="Comfortaa Regular"/>
                <a:sym typeface="Comfortaa Regular"/>
              </a:rPr>
              <a:t>Ishita Bhatnagar</a:t>
            </a:r>
            <a:endParaRPr sz="1600">
              <a:latin typeface="Comfortaa Regular"/>
              <a:ea typeface="Comfortaa Regular"/>
              <a:cs typeface="Comfortaa Regular"/>
              <a:sym typeface="Comfortaa Regular"/>
            </a:endParaRPr>
          </a:p>
        </p:txBody>
      </p:sp>
      <p:sp>
        <p:nvSpPr>
          <p:cNvPr id="93" name="Google Shape;93;p15"/>
          <p:cNvSpPr txBox="1"/>
          <p:nvPr/>
        </p:nvSpPr>
        <p:spPr>
          <a:xfrm>
            <a:off x="5653638" y="3758450"/>
            <a:ext cx="1905600" cy="3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omfortaa"/>
                <a:ea typeface="Comfortaa"/>
                <a:cs typeface="Comfortaa"/>
                <a:sym typeface="Comfortaa"/>
              </a:rPr>
              <a:t>Prachi Singh</a:t>
            </a:r>
            <a:endParaRPr b="1" sz="1600">
              <a:latin typeface="Comfortaa"/>
              <a:ea typeface="Comfortaa"/>
              <a:cs typeface="Comfortaa"/>
              <a:sym typeface="Comfortaa"/>
            </a:endParaRPr>
          </a:p>
        </p:txBody>
      </p:sp>
      <p:pic>
        <p:nvPicPr>
          <p:cNvPr id="94" name="Google Shape;94;p15"/>
          <p:cNvPicPr preferRelativeResize="0"/>
          <p:nvPr/>
        </p:nvPicPr>
        <p:blipFill rotWithShape="1">
          <a:blip r:embed="rId4">
            <a:alphaModFix/>
          </a:blip>
          <a:srcRect b="15908" l="1672" r="1662" t="2552"/>
          <a:stretch/>
        </p:blipFill>
        <p:spPr>
          <a:xfrm>
            <a:off x="5441875" y="1670475"/>
            <a:ext cx="2065500" cy="2016300"/>
          </a:xfrm>
          <a:prstGeom prst="flowChartConnector">
            <a:avLst/>
          </a:prstGeom>
          <a:noFill/>
          <a:ln>
            <a:noFill/>
          </a:ln>
        </p:spPr>
      </p:pic>
      <p:pic>
        <p:nvPicPr>
          <p:cNvPr id="95" name="Google Shape;95;p15"/>
          <p:cNvPicPr preferRelativeResize="0"/>
          <p:nvPr/>
        </p:nvPicPr>
        <p:blipFill rotWithShape="1">
          <a:blip r:embed="rId5">
            <a:alphaModFix/>
          </a:blip>
          <a:srcRect b="7227" l="2841" r="2425" t="0"/>
          <a:stretch/>
        </p:blipFill>
        <p:spPr>
          <a:xfrm>
            <a:off x="1881429" y="1702433"/>
            <a:ext cx="1980300" cy="19185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9" name="Google Shape;409;p42"/>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10" name="Google Shape;410;p42"/>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All our SoCs in the main as well as swarm rovers are </a:t>
            </a:r>
            <a:r>
              <a:rPr b="1" lang="en"/>
              <a:t>radiation hardened</a:t>
            </a:r>
            <a:r>
              <a:rPr lang="en"/>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Central Processing Unit</a:t>
            </a:r>
            <a:endParaRPr b="1"/>
          </a:p>
          <a:p>
            <a:pPr indent="-317500" lvl="0" marL="457200" rtl="0" algn="l">
              <a:lnSpc>
                <a:spcPct val="115000"/>
              </a:lnSpc>
              <a:spcBef>
                <a:spcPts val="0"/>
              </a:spcBef>
              <a:spcAft>
                <a:spcPts val="0"/>
              </a:spcAft>
              <a:buSzPts val="1400"/>
              <a:buChar char="●"/>
            </a:pPr>
            <a:r>
              <a:rPr b="1" lang="en"/>
              <a:t>700 MHz </a:t>
            </a:r>
            <a:r>
              <a:rPr lang="en"/>
              <a:t>primary CPU coupled with </a:t>
            </a:r>
            <a:r>
              <a:rPr b="1" lang="en"/>
              <a:t>400 MHz </a:t>
            </a:r>
            <a:r>
              <a:rPr lang="en"/>
              <a:t>CPU for parallel processing</a:t>
            </a:r>
            <a:endParaRPr/>
          </a:p>
          <a:p>
            <a:pPr indent="-317500" lvl="0" marL="457200" rtl="0" algn="l">
              <a:lnSpc>
                <a:spcPct val="115000"/>
              </a:lnSpc>
              <a:spcBef>
                <a:spcPts val="0"/>
              </a:spcBef>
              <a:spcAft>
                <a:spcPts val="0"/>
              </a:spcAft>
              <a:buSzPts val="1400"/>
              <a:buChar char="●"/>
            </a:pPr>
            <a:r>
              <a:rPr lang="en"/>
              <a:t>Above unit is paired with a </a:t>
            </a:r>
            <a:r>
              <a:rPr b="1" lang="en"/>
              <a:t>300 MHz</a:t>
            </a:r>
            <a:r>
              <a:rPr b="1" lang="en"/>
              <a:t> </a:t>
            </a:r>
            <a:r>
              <a:rPr lang="en"/>
              <a:t>CPU for redundancy.</a:t>
            </a:r>
            <a:endParaRPr/>
          </a:p>
          <a:p>
            <a:pPr indent="-317500" lvl="0" marL="457200" rtl="0" algn="l">
              <a:lnSpc>
                <a:spcPct val="115000"/>
              </a:lnSpc>
              <a:spcBef>
                <a:spcPts val="0"/>
              </a:spcBef>
              <a:spcAft>
                <a:spcPts val="0"/>
              </a:spcAft>
              <a:buSzPts val="1400"/>
              <a:buChar char="●"/>
            </a:pPr>
            <a:r>
              <a:rPr lang="en"/>
              <a:t>For </a:t>
            </a:r>
            <a:r>
              <a:rPr b="1" lang="en"/>
              <a:t>Main Rover</a:t>
            </a:r>
            <a:r>
              <a:rPr lang="en"/>
              <a:t>: </a:t>
            </a:r>
            <a:r>
              <a:rPr b="1" lang="en"/>
              <a:t>4GB </a:t>
            </a:r>
            <a:r>
              <a:rPr lang="en"/>
              <a:t>of flash memory paired with </a:t>
            </a:r>
            <a:r>
              <a:rPr b="1" lang="en"/>
              <a:t>512MB </a:t>
            </a:r>
            <a:r>
              <a:rPr lang="en"/>
              <a:t>of DRAM of shared memory</a:t>
            </a:r>
            <a:endParaRPr/>
          </a:p>
          <a:p>
            <a:pPr indent="0" lvl="0" marL="457200" rtl="0" algn="l">
              <a:lnSpc>
                <a:spcPct val="115000"/>
              </a:lnSpc>
              <a:spcBef>
                <a:spcPts val="0"/>
              </a:spcBef>
              <a:spcAft>
                <a:spcPts val="0"/>
              </a:spcAft>
              <a:buNone/>
            </a:pPr>
            <a:r>
              <a:rPr lang="en"/>
              <a:t>For </a:t>
            </a:r>
            <a:r>
              <a:rPr b="1" lang="en"/>
              <a:t>Swarm Rovers</a:t>
            </a:r>
            <a:r>
              <a:rPr lang="en"/>
              <a:t>: </a:t>
            </a:r>
            <a:r>
              <a:rPr b="1" lang="en"/>
              <a:t>2GB </a:t>
            </a:r>
            <a:r>
              <a:rPr lang="en"/>
              <a:t>of flash memory coupled with </a:t>
            </a:r>
            <a:r>
              <a:rPr b="1" lang="en"/>
              <a:t>256MB </a:t>
            </a:r>
            <a:r>
              <a:rPr lang="en"/>
              <a:t>of DRAM of shared memory.</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Smart Computing Unit</a:t>
            </a:r>
            <a:endParaRPr b="1"/>
          </a:p>
          <a:p>
            <a:pPr indent="-317500" lvl="0" marL="457200" rtl="0" algn="l">
              <a:lnSpc>
                <a:spcPct val="115000"/>
              </a:lnSpc>
              <a:spcBef>
                <a:spcPts val="0"/>
              </a:spcBef>
              <a:spcAft>
                <a:spcPts val="0"/>
              </a:spcAft>
              <a:buSzPts val="1400"/>
              <a:buChar char="●"/>
            </a:pPr>
            <a:r>
              <a:rPr lang="en"/>
              <a:t>Smartly assigns tasks to all compute model components and to the swarm rovers.</a:t>
            </a:r>
            <a:endParaRPr/>
          </a:p>
          <a:p>
            <a:pPr indent="-317500" lvl="0" marL="457200" rtl="0" algn="l">
              <a:lnSpc>
                <a:spcPct val="115000"/>
              </a:lnSpc>
              <a:spcBef>
                <a:spcPts val="0"/>
              </a:spcBef>
              <a:spcAft>
                <a:spcPts val="0"/>
              </a:spcAft>
              <a:buSzPts val="1400"/>
              <a:buChar char="●"/>
            </a:pPr>
            <a:r>
              <a:rPr lang="en"/>
              <a:t>Redirects power to components under load and shares processing load among various components.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Deep Learning and Machine Learning Unit</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Has </a:t>
            </a:r>
            <a:r>
              <a:rPr b="1" lang="en">
                <a:solidFill>
                  <a:schemeClr val="dk1"/>
                </a:solidFill>
              </a:rPr>
              <a:t>250 MHz</a:t>
            </a:r>
            <a:r>
              <a:rPr lang="en">
                <a:solidFill>
                  <a:schemeClr val="dk1"/>
                </a:solidFill>
              </a:rPr>
              <a:t> processing unit coupled with </a:t>
            </a:r>
            <a:r>
              <a:rPr b="1" lang="en">
                <a:solidFill>
                  <a:schemeClr val="dk1"/>
                </a:solidFill>
              </a:rPr>
              <a:t>1GB </a:t>
            </a:r>
            <a:r>
              <a:rPr lang="en">
                <a:solidFill>
                  <a:schemeClr val="dk1"/>
                </a:solidFill>
              </a:rPr>
              <a:t>of RAM.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Optimised for Deep Learning and Machine Learning tasks for soil analysis.</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7" name="Google Shape;417;p43"/>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18" name="Google Shape;418;p43"/>
          <p:cNvSpPr txBox="1"/>
          <p:nvPr/>
        </p:nvSpPr>
        <p:spPr>
          <a:xfrm>
            <a:off x="127450" y="665875"/>
            <a:ext cx="8716500" cy="44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txBox="1"/>
          <p:nvPr/>
        </p:nvSpPr>
        <p:spPr>
          <a:xfrm>
            <a:off x="0" y="873000"/>
            <a:ext cx="8716500" cy="4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a:p>
          <a:p>
            <a:pPr indent="0" lvl="0" marL="0" rtl="0" algn="l">
              <a:lnSpc>
                <a:spcPct val="115000"/>
              </a:lnSpc>
              <a:spcBef>
                <a:spcPts val="0"/>
              </a:spcBef>
              <a:spcAft>
                <a:spcPts val="0"/>
              </a:spcAft>
              <a:buClr>
                <a:schemeClr val="dk1"/>
              </a:buClr>
              <a:buSzPts val="1100"/>
              <a:buFont typeface="Arial"/>
              <a:buNone/>
            </a:pPr>
            <a:r>
              <a:t/>
            </a:r>
            <a:endParaRPr b="1"/>
          </a:p>
        </p:txBody>
      </p:sp>
      <p:pic>
        <p:nvPicPr>
          <p:cNvPr id="420" name="Google Shape;420;p43"/>
          <p:cNvPicPr preferRelativeResize="0"/>
          <p:nvPr/>
        </p:nvPicPr>
        <p:blipFill>
          <a:blip r:embed="rId4">
            <a:alphaModFix/>
          </a:blip>
          <a:stretch>
            <a:fillRect/>
          </a:stretch>
        </p:blipFill>
        <p:spPr>
          <a:xfrm>
            <a:off x="402000" y="619625"/>
            <a:ext cx="7049375" cy="4219275"/>
          </a:xfrm>
          <a:prstGeom prst="rect">
            <a:avLst/>
          </a:prstGeom>
          <a:noFill/>
          <a:ln>
            <a:noFill/>
          </a:ln>
        </p:spPr>
      </p:pic>
      <p:sp>
        <p:nvSpPr>
          <p:cNvPr id="421" name="Google Shape;421;p43"/>
          <p:cNvSpPr txBox="1"/>
          <p:nvPr/>
        </p:nvSpPr>
        <p:spPr>
          <a:xfrm>
            <a:off x="7524875" y="1017625"/>
            <a:ext cx="1543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size of the </a:t>
            </a:r>
            <a:r>
              <a:rPr lang="en"/>
              <a:t>activation</a:t>
            </a:r>
            <a:r>
              <a:rPr lang="en"/>
              <a:t> layer is 336.</a:t>
            </a:r>
            <a:endParaRPr/>
          </a:p>
        </p:txBody>
      </p:sp>
      <p:sp>
        <p:nvSpPr>
          <p:cNvPr id="422" name="Google Shape;422;p43"/>
          <p:cNvSpPr txBox="1"/>
          <p:nvPr/>
        </p:nvSpPr>
        <p:spPr>
          <a:xfrm>
            <a:off x="40500" y="4838900"/>
            <a:ext cx="2471400" cy="1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Credits : Srinivas and Siddhaanth </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8" name="Google Shape;428;p44"/>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29" name="Google Shape;429;p44"/>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txBox="1"/>
          <p:nvPr/>
        </p:nvSpPr>
        <p:spPr>
          <a:xfrm>
            <a:off x="127450" y="812725"/>
            <a:ext cx="8716500" cy="4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Neural Engine</a:t>
            </a:r>
            <a:endParaRPr b="1"/>
          </a:p>
          <a:p>
            <a:pPr indent="-317500" lvl="0" marL="457200" rtl="0" algn="l">
              <a:lnSpc>
                <a:spcPct val="115000"/>
              </a:lnSpc>
              <a:spcBef>
                <a:spcPts val="0"/>
              </a:spcBef>
              <a:spcAft>
                <a:spcPts val="0"/>
              </a:spcAft>
              <a:buSzPts val="1400"/>
              <a:buChar char="●"/>
            </a:pPr>
            <a:r>
              <a:rPr lang="en"/>
              <a:t>Responsible for improving image and video quality of the rovers.</a:t>
            </a:r>
            <a:endParaRPr/>
          </a:p>
          <a:p>
            <a:pPr indent="-317500" lvl="0" marL="457200" rtl="0" algn="l">
              <a:lnSpc>
                <a:spcPct val="115000"/>
              </a:lnSpc>
              <a:spcBef>
                <a:spcPts val="0"/>
              </a:spcBef>
              <a:spcAft>
                <a:spcPts val="0"/>
              </a:spcAft>
              <a:buSzPts val="1400"/>
              <a:buChar char="●"/>
            </a:pPr>
            <a:r>
              <a:rPr lang="en"/>
              <a:t>Also responsible to increase efficiency of soil analysis.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System Health Monitoring Unit</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Monitors the health of the rover under periodic time intervals.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Checks status of all rover components and instruments.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Performs a continuous chain of rigorous tests for each and every component.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Feedback and Control System</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Works with the Health Monitoring Unit to analyse results and correct any malfunctioning systems.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Unit will be running in continuous loops under various arguments for getting optimized results - a feedback loop.</a:t>
            </a:r>
            <a:endParaRPr>
              <a:solidFill>
                <a:schemeClr val="dk1"/>
              </a:solidFill>
            </a:endParaRPr>
          </a:p>
          <a:p>
            <a:pPr indent="0" lvl="0" marL="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6" name="Google Shape;436;p45"/>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37" name="Google Shape;437;p45"/>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Feedback and Systems Health Monitoring Unit.</a:t>
            </a:r>
            <a:endParaRPr/>
          </a:p>
          <a:p>
            <a:pPr indent="0" lvl="0" marL="0" rtl="0" algn="l">
              <a:spcBef>
                <a:spcPts val="0"/>
              </a:spcBef>
              <a:spcAft>
                <a:spcPts val="0"/>
              </a:spcAft>
              <a:buNone/>
            </a:pPr>
            <a:r>
              <a:t/>
            </a:r>
            <a:endParaRPr/>
          </a:p>
        </p:txBody>
      </p:sp>
      <p:pic>
        <p:nvPicPr>
          <p:cNvPr id="438" name="Google Shape;438;p45"/>
          <p:cNvPicPr preferRelativeResize="0"/>
          <p:nvPr/>
        </p:nvPicPr>
        <p:blipFill>
          <a:blip r:embed="rId4">
            <a:alphaModFix/>
          </a:blip>
          <a:stretch>
            <a:fillRect/>
          </a:stretch>
        </p:blipFill>
        <p:spPr>
          <a:xfrm>
            <a:off x="837450" y="1081375"/>
            <a:ext cx="7296500" cy="3695700"/>
          </a:xfrm>
          <a:prstGeom prst="rect">
            <a:avLst/>
          </a:prstGeom>
          <a:noFill/>
          <a:ln>
            <a:noFill/>
          </a:ln>
        </p:spPr>
      </p:pic>
      <p:sp>
        <p:nvSpPr>
          <p:cNvPr id="439" name="Google Shape;439;p45"/>
          <p:cNvSpPr txBox="1"/>
          <p:nvPr/>
        </p:nvSpPr>
        <p:spPr>
          <a:xfrm>
            <a:off x="-52175" y="4777075"/>
            <a:ext cx="22290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Credits : Srinivas and Siddhaanth</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5" name="Google Shape;445;p46"/>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46" name="Google Shape;446;p46"/>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txBox="1"/>
          <p:nvPr/>
        </p:nvSpPr>
        <p:spPr>
          <a:xfrm>
            <a:off x="0" y="873000"/>
            <a:ext cx="8716500" cy="4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Working of the Rovers</a:t>
            </a:r>
            <a:endParaRPr b="1"/>
          </a:p>
          <a:p>
            <a:pPr indent="0" lvl="0" marL="0" rtl="0" algn="l">
              <a:lnSpc>
                <a:spcPct val="115000"/>
              </a:lnSpc>
              <a:spcBef>
                <a:spcPts val="0"/>
              </a:spcBef>
              <a:spcAft>
                <a:spcPts val="0"/>
              </a:spcAft>
              <a:buClr>
                <a:schemeClr val="dk1"/>
              </a:buClr>
              <a:buSzPts val="1100"/>
              <a:buFont typeface="Arial"/>
              <a:buNone/>
            </a:pPr>
            <a:r>
              <a:t/>
            </a:r>
            <a:endParaRPr b="1"/>
          </a:p>
        </p:txBody>
      </p:sp>
      <p:pic>
        <p:nvPicPr>
          <p:cNvPr id="448" name="Google Shape;448;p46"/>
          <p:cNvPicPr preferRelativeResize="0"/>
          <p:nvPr/>
        </p:nvPicPr>
        <p:blipFill>
          <a:blip r:embed="rId4">
            <a:alphaModFix/>
          </a:blip>
          <a:stretch>
            <a:fillRect/>
          </a:stretch>
        </p:blipFill>
        <p:spPr>
          <a:xfrm>
            <a:off x="1439911" y="1183877"/>
            <a:ext cx="5836676" cy="3959625"/>
          </a:xfrm>
          <a:prstGeom prst="rect">
            <a:avLst/>
          </a:prstGeom>
          <a:noFill/>
          <a:ln>
            <a:noFill/>
          </a:ln>
        </p:spPr>
      </p:pic>
      <p:sp>
        <p:nvSpPr>
          <p:cNvPr id="449" name="Google Shape;449;p46"/>
          <p:cNvSpPr txBox="1"/>
          <p:nvPr/>
        </p:nvSpPr>
        <p:spPr>
          <a:xfrm>
            <a:off x="6079875" y="1326050"/>
            <a:ext cx="2903400" cy="17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SAR </a:t>
            </a:r>
            <a:r>
              <a:rPr lang="en"/>
              <a:t>- Synthetic Aperture </a:t>
            </a:r>
            <a:r>
              <a:rPr lang="en"/>
              <a:t>Radar</a:t>
            </a:r>
            <a:endParaRPr/>
          </a:p>
          <a:p>
            <a:pPr indent="0" lvl="0" marL="0" rtl="0" algn="l">
              <a:spcBef>
                <a:spcPts val="0"/>
              </a:spcBef>
              <a:spcAft>
                <a:spcPts val="0"/>
              </a:spcAft>
              <a:buNone/>
            </a:pPr>
            <a:r>
              <a:rPr b="1" lang="en"/>
              <a:t>LNSS </a:t>
            </a:r>
            <a:r>
              <a:rPr lang="en"/>
              <a:t>- Lunar Navigation </a:t>
            </a:r>
            <a:r>
              <a:rPr lang="en"/>
              <a:t>Satellite</a:t>
            </a:r>
            <a:r>
              <a:rPr lang="en"/>
              <a:t> System</a:t>
            </a:r>
            <a:endParaRPr/>
          </a:p>
          <a:p>
            <a:pPr indent="0" lvl="0" marL="0" rtl="0" algn="l">
              <a:spcBef>
                <a:spcPts val="0"/>
              </a:spcBef>
              <a:spcAft>
                <a:spcPts val="0"/>
              </a:spcAft>
              <a:buNone/>
            </a:pPr>
            <a:r>
              <a:rPr b="1" lang="en"/>
              <a:t>LOSHM </a:t>
            </a:r>
            <a:r>
              <a:rPr lang="en"/>
              <a:t>- Lunar Observation for Structural Health Monitoring System</a:t>
            </a:r>
            <a:endParaRPr/>
          </a:p>
        </p:txBody>
      </p:sp>
      <p:sp>
        <p:nvSpPr>
          <p:cNvPr id="450" name="Google Shape;450;p46"/>
          <p:cNvSpPr txBox="1"/>
          <p:nvPr/>
        </p:nvSpPr>
        <p:spPr>
          <a:xfrm>
            <a:off x="0" y="4847450"/>
            <a:ext cx="16134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Credits: Srinivas and Siddhaanth</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7"/>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6" name="Google Shape;456;p47"/>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a:t>
            </a:r>
            <a:endParaRPr sz="2000">
              <a:solidFill>
                <a:srgbClr val="FFFFFF"/>
              </a:solidFill>
            </a:endParaRPr>
          </a:p>
          <a:p>
            <a:pPr indent="0" lvl="0" marL="0" rtl="0" algn="l">
              <a:spcBef>
                <a:spcPts val="0"/>
              </a:spcBef>
              <a:spcAft>
                <a:spcPts val="0"/>
              </a:spcAft>
              <a:buNone/>
            </a:pPr>
            <a:r>
              <a:rPr lang="en" sz="2000"/>
              <a:t> </a:t>
            </a:r>
            <a:endParaRPr sz="2000"/>
          </a:p>
        </p:txBody>
      </p:sp>
      <p:sp>
        <p:nvSpPr>
          <p:cNvPr id="457" name="Google Shape;457;p47"/>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Autonomous Navigation and Terrain Mapping</a:t>
            </a:r>
            <a:r>
              <a:rPr lang="en"/>
              <a:t> Unit.</a:t>
            </a:r>
            <a:endParaRPr/>
          </a:p>
          <a:p>
            <a:pPr indent="0" lvl="0" marL="0" rtl="0" algn="l">
              <a:spcBef>
                <a:spcPts val="0"/>
              </a:spcBef>
              <a:spcAft>
                <a:spcPts val="0"/>
              </a:spcAft>
              <a:buNone/>
            </a:pPr>
            <a:r>
              <a:t/>
            </a:r>
            <a:endParaRPr/>
          </a:p>
        </p:txBody>
      </p:sp>
      <p:pic>
        <p:nvPicPr>
          <p:cNvPr id="458" name="Google Shape;458;p47"/>
          <p:cNvPicPr preferRelativeResize="0"/>
          <p:nvPr/>
        </p:nvPicPr>
        <p:blipFill>
          <a:blip r:embed="rId4">
            <a:alphaModFix/>
          </a:blip>
          <a:stretch>
            <a:fillRect/>
          </a:stretch>
        </p:blipFill>
        <p:spPr>
          <a:xfrm>
            <a:off x="837725" y="1003875"/>
            <a:ext cx="5943600" cy="3924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4" name="Google Shape;464;p48"/>
          <p:cNvSpPr txBox="1"/>
          <p:nvPr/>
        </p:nvSpPr>
        <p:spPr>
          <a:xfrm>
            <a:off x="0" y="60225"/>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Compute Module </a:t>
            </a:r>
            <a:endParaRPr sz="2300">
              <a:solidFill>
                <a:srgbClr val="FFFFFF"/>
              </a:solidFill>
            </a:endParaRPr>
          </a:p>
          <a:p>
            <a:pPr indent="0" lvl="0" marL="0" rtl="0" algn="l">
              <a:spcBef>
                <a:spcPts val="0"/>
              </a:spcBef>
              <a:spcAft>
                <a:spcPts val="0"/>
              </a:spcAft>
              <a:buNone/>
            </a:pPr>
            <a:r>
              <a:rPr lang="en" sz="2000"/>
              <a:t> </a:t>
            </a:r>
            <a:endParaRPr sz="2000"/>
          </a:p>
        </p:txBody>
      </p:sp>
      <p:sp>
        <p:nvSpPr>
          <p:cNvPr id="465" name="Google Shape;465;p48"/>
          <p:cNvSpPr txBox="1"/>
          <p:nvPr/>
        </p:nvSpPr>
        <p:spPr>
          <a:xfrm>
            <a:off x="2463" y="6960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66" name="Google Shape;466;p48"/>
          <p:cNvPicPr preferRelativeResize="0"/>
          <p:nvPr/>
        </p:nvPicPr>
        <p:blipFill>
          <a:blip r:embed="rId4">
            <a:alphaModFix/>
          </a:blip>
          <a:stretch>
            <a:fillRect/>
          </a:stretch>
        </p:blipFill>
        <p:spPr>
          <a:xfrm>
            <a:off x="1260650" y="696025"/>
            <a:ext cx="6444550" cy="4447475"/>
          </a:xfrm>
          <a:prstGeom prst="rect">
            <a:avLst/>
          </a:prstGeom>
          <a:noFill/>
          <a:ln>
            <a:noFill/>
          </a:ln>
        </p:spPr>
      </p:pic>
      <p:sp>
        <p:nvSpPr>
          <p:cNvPr id="467" name="Google Shape;467;p48"/>
          <p:cNvSpPr txBox="1"/>
          <p:nvPr/>
        </p:nvSpPr>
        <p:spPr>
          <a:xfrm>
            <a:off x="462150" y="813725"/>
            <a:ext cx="13662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Sensor Fusion</a:t>
            </a:r>
            <a:endParaRPr/>
          </a:p>
        </p:txBody>
      </p:sp>
      <p:sp>
        <p:nvSpPr>
          <p:cNvPr id="468" name="Google Shape;468;p48"/>
          <p:cNvSpPr txBox="1"/>
          <p:nvPr/>
        </p:nvSpPr>
        <p:spPr>
          <a:xfrm>
            <a:off x="6875250" y="4699450"/>
            <a:ext cx="18057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Credits : Srinivas and Siddhaanth</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4" name="Google Shape;474;p49"/>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Communication (WPT)</a:t>
            </a:r>
            <a:endParaRPr sz="2000">
              <a:solidFill>
                <a:srgbClr val="FFFFFF"/>
              </a:solidFill>
            </a:endParaRPr>
          </a:p>
          <a:p>
            <a:pPr indent="0" lvl="0" marL="0" rtl="0" algn="l">
              <a:spcBef>
                <a:spcPts val="0"/>
              </a:spcBef>
              <a:spcAft>
                <a:spcPts val="0"/>
              </a:spcAft>
              <a:buNone/>
            </a:pPr>
            <a:r>
              <a:t/>
            </a:r>
            <a:endParaRPr sz="2000"/>
          </a:p>
        </p:txBody>
      </p:sp>
      <p:sp>
        <p:nvSpPr>
          <p:cNvPr id="475" name="Google Shape;475;p49"/>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txBox="1"/>
          <p:nvPr/>
        </p:nvSpPr>
        <p:spPr>
          <a:xfrm>
            <a:off x="1154925" y="792350"/>
            <a:ext cx="6835200" cy="416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OBJECTIVE</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To supply power to the swarm rover mechanism on the lunar surface wirelessly from a cube satellite.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BASIC PRINCIPLE OF WPT</a:t>
            </a:r>
            <a:endParaRPr b="1"/>
          </a:p>
          <a:p>
            <a:pPr indent="-317500" lvl="0" marL="457200" rtl="0" algn="l">
              <a:spcBef>
                <a:spcPts val="0"/>
              </a:spcBef>
              <a:spcAft>
                <a:spcPts val="0"/>
              </a:spcAft>
              <a:buSzPts val="1400"/>
              <a:buChar char="●"/>
            </a:pPr>
            <a:r>
              <a:rPr lang="en"/>
              <a:t>Power transmission through electromagnetic wave propagation.</a:t>
            </a:r>
            <a:endParaRPr/>
          </a:p>
          <a:p>
            <a:pPr indent="-317500" lvl="0" marL="457200" rtl="0" algn="l">
              <a:spcBef>
                <a:spcPts val="0"/>
              </a:spcBef>
              <a:spcAft>
                <a:spcPts val="0"/>
              </a:spcAft>
              <a:buSzPts val="1400"/>
              <a:buChar char="●"/>
            </a:pPr>
            <a:r>
              <a:rPr lang="en"/>
              <a:t>Two categories based on range of transmission </a:t>
            </a:r>
            <a:endParaRPr/>
          </a:p>
          <a:p>
            <a:pPr indent="-317500" lvl="1" marL="914400" rtl="0" algn="l">
              <a:spcBef>
                <a:spcPts val="0"/>
              </a:spcBef>
              <a:spcAft>
                <a:spcPts val="0"/>
              </a:spcAft>
              <a:buSzPts val="1400"/>
              <a:buChar char="○"/>
            </a:pPr>
            <a:r>
              <a:rPr lang="en"/>
              <a:t>Near/Reactive field</a:t>
            </a:r>
            <a:endParaRPr/>
          </a:p>
          <a:p>
            <a:pPr indent="-317500" lvl="1" marL="914400" rtl="0" algn="l">
              <a:spcBef>
                <a:spcPts val="0"/>
              </a:spcBef>
              <a:spcAft>
                <a:spcPts val="0"/>
              </a:spcAft>
              <a:buSzPts val="1400"/>
              <a:buChar char="○"/>
            </a:pPr>
            <a:r>
              <a:rPr lang="en"/>
              <a:t>Far/Radiative field (if R ≥  2L</a:t>
            </a:r>
            <a:r>
              <a:rPr baseline="30000" lang="en"/>
              <a:t>2</a:t>
            </a:r>
            <a:r>
              <a:rPr lang="en"/>
              <a:t> / </a:t>
            </a:r>
            <a:r>
              <a:rPr lang="en"/>
              <a:t>𝝀)</a:t>
            </a:r>
            <a:endParaRPr/>
          </a:p>
          <a:p>
            <a:pPr indent="-317500" lvl="0" marL="457200" rtl="0" algn="l">
              <a:spcBef>
                <a:spcPts val="0"/>
              </a:spcBef>
              <a:spcAft>
                <a:spcPts val="0"/>
              </a:spcAft>
              <a:buSzPts val="1400"/>
              <a:buChar char="●"/>
            </a:pPr>
            <a:r>
              <a:rPr lang="en"/>
              <a:t>Power beaming technique using microwave and laser.</a:t>
            </a:r>
            <a:endParaRPr/>
          </a:p>
          <a:p>
            <a:pPr indent="-317500" lvl="0" marL="457200" rtl="0" algn="l">
              <a:spcBef>
                <a:spcPts val="0"/>
              </a:spcBef>
              <a:spcAft>
                <a:spcPts val="0"/>
              </a:spcAft>
              <a:buSzPts val="1400"/>
              <a:buChar char="●"/>
            </a:pPr>
            <a:r>
              <a:rPr lang="en"/>
              <a:t>Power and efficiency calculation using </a:t>
            </a:r>
            <a:r>
              <a:rPr b="1" lang="en"/>
              <a:t>Friis equation</a:t>
            </a:r>
            <a:r>
              <a:rPr lang="en"/>
              <a:t>,</a:t>
            </a:r>
            <a:endParaRPr/>
          </a:p>
          <a:p>
            <a:pPr indent="0" lvl="0" marL="457200" rtl="0" algn="ctr">
              <a:spcBef>
                <a:spcPts val="0"/>
              </a:spcBef>
              <a:spcAft>
                <a:spcPts val="0"/>
              </a:spcAft>
              <a:buNone/>
            </a:pPr>
            <a:r>
              <a:t/>
            </a:r>
            <a:endParaRPr b="1" sz="1300">
              <a:solidFill>
                <a:schemeClr val="dk1"/>
              </a:solidFill>
              <a:latin typeface="Times New Roman"/>
              <a:ea typeface="Times New Roman"/>
              <a:cs typeface="Times New Roman"/>
              <a:sym typeface="Times New Roman"/>
            </a:endParaRPr>
          </a:p>
          <a:p>
            <a:pPr indent="0" lvl="0" marL="457200" rtl="0" algn="ctr">
              <a:spcBef>
                <a:spcPts val="0"/>
              </a:spcBef>
              <a:spcAft>
                <a:spcPts val="0"/>
              </a:spcAft>
              <a:buNone/>
            </a:pPr>
            <a:r>
              <a:rPr b="1" lang="en">
                <a:solidFill>
                  <a:schemeClr val="dk1"/>
                </a:solidFill>
                <a:latin typeface="Times New Roman"/>
                <a:ea typeface="Times New Roman"/>
                <a:cs typeface="Times New Roman"/>
                <a:sym typeface="Times New Roman"/>
              </a:rPr>
              <a:t>P</a:t>
            </a:r>
            <a:r>
              <a:rPr b="1" baseline="-25000" lang="en">
                <a:solidFill>
                  <a:schemeClr val="dk1"/>
                </a:solidFill>
                <a:latin typeface="Times New Roman"/>
                <a:ea typeface="Times New Roman"/>
                <a:cs typeface="Times New Roman"/>
                <a:sym typeface="Times New Roman"/>
              </a:rPr>
              <a:t>R</a:t>
            </a:r>
            <a:r>
              <a:rPr b="1" lang="en">
                <a:solidFill>
                  <a:schemeClr val="dk1"/>
                </a:solidFill>
                <a:latin typeface="Times New Roman"/>
                <a:ea typeface="Times New Roman"/>
                <a:cs typeface="Times New Roman"/>
                <a:sym typeface="Times New Roman"/>
              </a:rPr>
              <a:t> = λ</a:t>
            </a:r>
            <a:r>
              <a:rPr b="1" baseline="30000" lang="en">
                <a:solidFill>
                  <a:schemeClr val="dk1"/>
                </a:solidFill>
                <a:latin typeface="Times New Roman"/>
                <a:ea typeface="Times New Roman"/>
                <a:cs typeface="Times New Roman"/>
                <a:sym typeface="Times New Roman"/>
              </a:rPr>
              <a:t>2</a:t>
            </a:r>
            <a:r>
              <a:rPr b="1" lang="en">
                <a:solidFill>
                  <a:schemeClr val="dk1"/>
                </a:solidFill>
                <a:latin typeface="Times New Roman"/>
                <a:ea typeface="Times New Roman"/>
                <a:cs typeface="Times New Roman"/>
                <a:sym typeface="Times New Roman"/>
              </a:rPr>
              <a:t>G</a:t>
            </a:r>
            <a:r>
              <a:rPr b="1" baseline="-25000" lang="en">
                <a:solidFill>
                  <a:schemeClr val="dk1"/>
                </a:solidFill>
                <a:latin typeface="Times New Roman"/>
                <a:ea typeface="Times New Roman"/>
                <a:cs typeface="Times New Roman"/>
                <a:sym typeface="Times New Roman"/>
              </a:rPr>
              <a:t>R</a:t>
            </a:r>
            <a:r>
              <a:rPr b="1" lang="en">
                <a:solidFill>
                  <a:schemeClr val="dk1"/>
                </a:solidFill>
                <a:latin typeface="Times New Roman"/>
                <a:ea typeface="Times New Roman"/>
                <a:cs typeface="Times New Roman"/>
                <a:sym typeface="Times New Roman"/>
              </a:rPr>
              <a:t>G</a:t>
            </a:r>
            <a:r>
              <a:rPr b="1" baseline="-25000" lang="en">
                <a:solidFill>
                  <a:schemeClr val="dk1"/>
                </a:solidFill>
                <a:latin typeface="Times New Roman"/>
                <a:ea typeface="Times New Roman"/>
                <a:cs typeface="Times New Roman"/>
                <a:sym typeface="Times New Roman"/>
              </a:rPr>
              <a:t>T</a:t>
            </a:r>
            <a:r>
              <a:rPr b="1" lang="en">
                <a:solidFill>
                  <a:schemeClr val="dk1"/>
                </a:solidFill>
                <a:latin typeface="Times New Roman"/>
                <a:ea typeface="Times New Roman"/>
                <a:cs typeface="Times New Roman"/>
                <a:sym typeface="Times New Roman"/>
              </a:rPr>
              <a:t> / (4πD)</a:t>
            </a:r>
            <a:r>
              <a:rPr b="1" baseline="30000" lang="en">
                <a:solidFill>
                  <a:schemeClr val="dk1"/>
                </a:solidFill>
                <a:latin typeface="Times New Roman"/>
                <a:ea typeface="Times New Roman"/>
                <a:cs typeface="Times New Roman"/>
                <a:sym typeface="Times New Roman"/>
              </a:rPr>
              <a:t>2 </a:t>
            </a:r>
            <a:r>
              <a:rPr b="1" lang="en">
                <a:solidFill>
                  <a:schemeClr val="dk1"/>
                </a:solidFill>
                <a:latin typeface="Times New Roman"/>
                <a:ea typeface="Times New Roman"/>
                <a:cs typeface="Times New Roman"/>
                <a:sym typeface="Times New Roman"/>
              </a:rPr>
              <a:t>= A</a:t>
            </a:r>
            <a:r>
              <a:rPr b="1" baseline="-25000" lang="en">
                <a:solidFill>
                  <a:schemeClr val="dk1"/>
                </a:solidFill>
                <a:latin typeface="Times New Roman"/>
                <a:ea typeface="Times New Roman"/>
                <a:cs typeface="Times New Roman"/>
                <a:sym typeface="Times New Roman"/>
              </a:rPr>
              <a:t>R</a:t>
            </a:r>
            <a:r>
              <a:rPr b="1" lang="en">
                <a:solidFill>
                  <a:schemeClr val="dk1"/>
                </a:solidFill>
                <a:latin typeface="Times New Roman"/>
                <a:ea typeface="Times New Roman"/>
                <a:cs typeface="Times New Roman"/>
                <a:sym typeface="Times New Roman"/>
              </a:rPr>
              <a:t>A</a:t>
            </a:r>
            <a:r>
              <a:rPr b="1" baseline="-25000" lang="en">
                <a:solidFill>
                  <a:schemeClr val="dk1"/>
                </a:solidFill>
                <a:latin typeface="Times New Roman"/>
                <a:ea typeface="Times New Roman"/>
                <a:cs typeface="Times New Roman"/>
                <a:sym typeface="Times New Roman"/>
              </a:rPr>
              <a:t>T</a:t>
            </a:r>
            <a:r>
              <a:rPr b="1" lang="en">
                <a:solidFill>
                  <a:schemeClr val="dk1"/>
                </a:solidFill>
                <a:latin typeface="Times New Roman"/>
                <a:ea typeface="Times New Roman"/>
                <a:cs typeface="Times New Roman"/>
                <a:sym typeface="Times New Roman"/>
              </a:rPr>
              <a:t>P</a:t>
            </a:r>
            <a:r>
              <a:rPr b="1" baseline="-25000" lang="en">
                <a:solidFill>
                  <a:schemeClr val="dk1"/>
                </a:solidFill>
                <a:latin typeface="Times New Roman"/>
                <a:ea typeface="Times New Roman"/>
                <a:cs typeface="Times New Roman"/>
                <a:sym typeface="Times New Roman"/>
              </a:rPr>
              <a:t>T</a:t>
            </a:r>
            <a:r>
              <a:rPr b="1" lang="en">
                <a:solidFill>
                  <a:schemeClr val="dk1"/>
                </a:solidFill>
                <a:latin typeface="Times New Roman"/>
                <a:ea typeface="Times New Roman"/>
                <a:cs typeface="Times New Roman"/>
                <a:sym typeface="Times New Roman"/>
              </a:rPr>
              <a:t> / (λD)</a:t>
            </a:r>
            <a:r>
              <a:rPr b="1" baseline="30000" lang="en">
                <a:solidFill>
                  <a:schemeClr val="dk1"/>
                </a:solidFill>
                <a:latin typeface="Times New Roman"/>
                <a:ea typeface="Times New Roman"/>
                <a:cs typeface="Times New Roman"/>
                <a:sym typeface="Times New Roman"/>
              </a:rPr>
              <a:t>2</a:t>
            </a:r>
            <a:r>
              <a:rPr b="1" lang="en">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a:p>
            <a:pPr indent="0" lvl="0" marL="457200" rtl="0" algn="ctr">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457200" rtl="0" algn="ctr">
              <a:spcBef>
                <a:spcPts val="0"/>
              </a:spcBef>
              <a:spcAft>
                <a:spcPts val="0"/>
              </a:spcAft>
              <a:buNone/>
            </a:pPr>
            <a:r>
              <a:rPr b="1" lang="en">
                <a:solidFill>
                  <a:schemeClr val="dk1"/>
                </a:solidFill>
                <a:latin typeface="Times New Roman"/>
                <a:ea typeface="Times New Roman"/>
                <a:cs typeface="Times New Roman"/>
                <a:sym typeface="Times New Roman"/>
              </a:rPr>
              <a:t>η = 1 - e</a:t>
            </a:r>
            <a:r>
              <a:rPr b="1" baseline="30000" lang="en">
                <a:solidFill>
                  <a:schemeClr val="dk1"/>
                </a:solidFill>
                <a:latin typeface="Times New Roman"/>
                <a:ea typeface="Times New Roman"/>
                <a:cs typeface="Times New Roman"/>
                <a:sym typeface="Times New Roman"/>
              </a:rPr>
              <a:t>-(τ^2)</a:t>
            </a:r>
            <a:r>
              <a:rPr b="1"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where,</a:t>
            </a:r>
            <a:r>
              <a:rPr b="1" lang="en">
                <a:solidFill>
                  <a:schemeClr val="dk1"/>
                </a:solidFill>
                <a:latin typeface="Times New Roman"/>
                <a:ea typeface="Times New Roman"/>
                <a:cs typeface="Times New Roman"/>
                <a:sym typeface="Times New Roman"/>
              </a:rPr>
              <a:t> τ</a:t>
            </a:r>
            <a:r>
              <a:rPr b="1" baseline="30000" lang="en">
                <a:solidFill>
                  <a:schemeClr val="dk1"/>
                </a:solidFill>
                <a:latin typeface="Times New Roman"/>
                <a:ea typeface="Times New Roman"/>
                <a:cs typeface="Times New Roman"/>
                <a:sym typeface="Times New Roman"/>
              </a:rPr>
              <a:t>2</a:t>
            </a:r>
            <a:r>
              <a:rPr b="1" lang="en">
                <a:solidFill>
                  <a:schemeClr val="dk1"/>
                </a:solidFill>
                <a:latin typeface="Times New Roman"/>
                <a:ea typeface="Times New Roman"/>
                <a:cs typeface="Times New Roman"/>
                <a:sym typeface="Times New Roman"/>
              </a:rPr>
              <a:t> = A</a:t>
            </a:r>
            <a:r>
              <a:rPr b="1" baseline="-25000" lang="en">
                <a:solidFill>
                  <a:schemeClr val="dk1"/>
                </a:solidFill>
                <a:latin typeface="Times New Roman"/>
                <a:ea typeface="Times New Roman"/>
                <a:cs typeface="Times New Roman"/>
                <a:sym typeface="Times New Roman"/>
              </a:rPr>
              <a:t>T</a:t>
            </a:r>
            <a:r>
              <a:rPr b="1" lang="en">
                <a:solidFill>
                  <a:schemeClr val="dk1"/>
                </a:solidFill>
                <a:latin typeface="Times New Roman"/>
                <a:ea typeface="Times New Roman"/>
                <a:cs typeface="Times New Roman"/>
                <a:sym typeface="Times New Roman"/>
              </a:rPr>
              <a:t>A</a:t>
            </a:r>
            <a:r>
              <a:rPr b="1" baseline="-25000" lang="en">
                <a:solidFill>
                  <a:schemeClr val="dk1"/>
                </a:solidFill>
                <a:latin typeface="Times New Roman"/>
                <a:ea typeface="Times New Roman"/>
                <a:cs typeface="Times New Roman"/>
                <a:sym typeface="Times New Roman"/>
              </a:rPr>
              <a:t>R</a:t>
            </a:r>
            <a:r>
              <a:rPr b="1" lang="en">
                <a:solidFill>
                  <a:schemeClr val="dk1"/>
                </a:solidFill>
                <a:latin typeface="Times New Roman"/>
                <a:ea typeface="Times New Roman"/>
                <a:cs typeface="Times New Roman"/>
                <a:sym typeface="Times New Roman"/>
              </a:rPr>
              <a:t> / (λD)</a:t>
            </a:r>
            <a:r>
              <a:rPr b="1" baseline="30000" lang="en">
                <a:solidFill>
                  <a:schemeClr val="dk1"/>
                </a:solidFill>
                <a:latin typeface="Times New Roman"/>
                <a:ea typeface="Times New Roman"/>
                <a:cs typeface="Times New Roman"/>
                <a:sym typeface="Times New Roman"/>
              </a:rPr>
              <a:t>2</a:t>
            </a:r>
            <a:r>
              <a:rPr b="1" lang="en">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82" name="Google Shape;482;p50"/>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Communication (WPT)</a:t>
            </a:r>
            <a:endParaRPr sz="2000">
              <a:solidFill>
                <a:srgbClr val="FFFFFF"/>
              </a:solidFill>
            </a:endParaRPr>
          </a:p>
          <a:p>
            <a:pPr indent="0" lvl="0" marL="0" rtl="0" algn="l">
              <a:spcBef>
                <a:spcPts val="0"/>
              </a:spcBef>
              <a:spcAft>
                <a:spcPts val="0"/>
              </a:spcAft>
              <a:buNone/>
            </a:pPr>
            <a:r>
              <a:t/>
            </a:r>
            <a:endParaRPr sz="2000"/>
          </a:p>
        </p:txBody>
      </p:sp>
      <p:sp>
        <p:nvSpPr>
          <p:cNvPr id="483" name="Google Shape;483;p50"/>
          <p:cNvSpPr txBox="1"/>
          <p:nvPr/>
        </p:nvSpPr>
        <p:spPr>
          <a:xfrm>
            <a:off x="127450" y="5554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Cube Satellite Orbital Calculation:</a:t>
            </a:r>
            <a:endParaRPr u="sng"/>
          </a:p>
          <a:p>
            <a:pPr indent="0" lvl="0" marL="0" rtl="0" algn="l">
              <a:spcBef>
                <a:spcPts val="0"/>
              </a:spcBef>
              <a:spcAft>
                <a:spcPts val="0"/>
              </a:spcAft>
              <a:buNone/>
            </a:pPr>
            <a:r>
              <a:t/>
            </a:r>
            <a:endParaRPr u="sng"/>
          </a:p>
        </p:txBody>
      </p:sp>
      <p:pic>
        <p:nvPicPr>
          <p:cNvPr id="484" name="Google Shape;484;p50"/>
          <p:cNvPicPr preferRelativeResize="0"/>
          <p:nvPr/>
        </p:nvPicPr>
        <p:blipFill rotWithShape="1">
          <a:blip r:embed="rId4">
            <a:alphaModFix/>
          </a:blip>
          <a:srcRect b="0" l="388" r="0" t="16576"/>
          <a:stretch/>
        </p:blipFill>
        <p:spPr>
          <a:xfrm>
            <a:off x="201450" y="912150"/>
            <a:ext cx="7964327" cy="4203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0" name="Google Shape;490;p51"/>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Communication (WPT)</a:t>
            </a:r>
            <a:endParaRPr sz="2000">
              <a:solidFill>
                <a:srgbClr val="FFFFFF"/>
              </a:solidFill>
            </a:endParaRPr>
          </a:p>
          <a:p>
            <a:pPr indent="0" lvl="0" marL="0" rtl="0" algn="l">
              <a:spcBef>
                <a:spcPts val="0"/>
              </a:spcBef>
              <a:spcAft>
                <a:spcPts val="0"/>
              </a:spcAft>
              <a:buNone/>
            </a:pPr>
            <a:r>
              <a:t/>
            </a:r>
            <a:endParaRPr sz="2000"/>
          </a:p>
        </p:txBody>
      </p:sp>
      <p:sp>
        <p:nvSpPr>
          <p:cNvPr id="491" name="Google Shape;491;p51"/>
          <p:cNvSpPr txBox="1"/>
          <p:nvPr/>
        </p:nvSpPr>
        <p:spPr>
          <a:xfrm>
            <a:off x="127450" y="5554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Cube Satellite 3D Simulation:</a:t>
            </a:r>
            <a:endParaRPr/>
          </a:p>
          <a:p>
            <a:pPr indent="0" lvl="0" marL="0" rtl="0" algn="l">
              <a:spcBef>
                <a:spcPts val="0"/>
              </a:spcBef>
              <a:spcAft>
                <a:spcPts val="0"/>
              </a:spcAft>
              <a:buNone/>
            </a:pPr>
            <a:r>
              <a:t/>
            </a:r>
            <a:endParaRPr/>
          </a:p>
        </p:txBody>
      </p:sp>
      <p:pic>
        <p:nvPicPr>
          <p:cNvPr id="492" name="Google Shape;492;p51" title="Final_Satellite_Simulation.mp4">
            <a:hlinkClick r:id="rId4"/>
          </p:cNvPr>
          <p:cNvPicPr preferRelativeResize="0"/>
          <p:nvPr/>
        </p:nvPicPr>
        <p:blipFill>
          <a:blip r:embed="rId5">
            <a:alphaModFix/>
          </a:blip>
          <a:stretch>
            <a:fillRect/>
          </a:stretch>
        </p:blipFill>
        <p:spPr>
          <a:xfrm>
            <a:off x="420800" y="879475"/>
            <a:ext cx="7486598" cy="4211201"/>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1" name="Google Shape;101;p16"/>
          <p:cNvSpPr txBox="1"/>
          <p:nvPr/>
        </p:nvSpPr>
        <p:spPr>
          <a:xfrm>
            <a:off x="74700" y="70275"/>
            <a:ext cx="47079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rPr>
              <a:t>The Team - Mechanical Subsystem</a:t>
            </a:r>
            <a:endParaRPr b="1" sz="2100">
              <a:solidFill>
                <a:schemeClr val="lt1"/>
              </a:solidFill>
            </a:endParaRPr>
          </a:p>
        </p:txBody>
      </p:sp>
      <p:sp>
        <p:nvSpPr>
          <p:cNvPr id="102" name="Google Shape;102;p16"/>
          <p:cNvSpPr txBox="1"/>
          <p:nvPr/>
        </p:nvSpPr>
        <p:spPr>
          <a:xfrm>
            <a:off x="74700" y="733325"/>
            <a:ext cx="87144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03" name="Google Shape;103;p16"/>
          <p:cNvSpPr txBox="1"/>
          <p:nvPr/>
        </p:nvSpPr>
        <p:spPr>
          <a:xfrm>
            <a:off x="1144850" y="4427525"/>
            <a:ext cx="2097000" cy="5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omfortaa"/>
                <a:ea typeface="Comfortaa"/>
                <a:cs typeface="Comfortaa"/>
                <a:sym typeface="Comfortaa"/>
              </a:rPr>
              <a:t>Arundhati Paramshetti</a:t>
            </a:r>
            <a:endParaRPr b="1" sz="1600">
              <a:highlight>
                <a:srgbClr val="FFFFFF"/>
              </a:highlight>
              <a:latin typeface="Comfortaa"/>
              <a:ea typeface="Comfortaa"/>
              <a:cs typeface="Comfortaa"/>
              <a:sym typeface="Comfortaa"/>
            </a:endParaRPr>
          </a:p>
        </p:txBody>
      </p:sp>
      <p:pic>
        <p:nvPicPr>
          <p:cNvPr id="104" name="Google Shape;104;p16"/>
          <p:cNvPicPr preferRelativeResize="0"/>
          <p:nvPr/>
        </p:nvPicPr>
        <p:blipFill>
          <a:blip r:embed="rId4">
            <a:alphaModFix/>
          </a:blip>
          <a:stretch>
            <a:fillRect/>
          </a:stretch>
        </p:blipFill>
        <p:spPr>
          <a:xfrm>
            <a:off x="258500" y="1057775"/>
            <a:ext cx="1477500" cy="1477500"/>
          </a:xfrm>
          <a:prstGeom prst="flowChartConnector">
            <a:avLst/>
          </a:prstGeom>
          <a:noFill/>
          <a:ln>
            <a:noFill/>
          </a:ln>
        </p:spPr>
      </p:pic>
      <p:sp>
        <p:nvSpPr>
          <p:cNvPr id="105" name="Google Shape;105;p16"/>
          <p:cNvSpPr txBox="1"/>
          <p:nvPr/>
        </p:nvSpPr>
        <p:spPr>
          <a:xfrm>
            <a:off x="461550" y="2456525"/>
            <a:ext cx="20970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mfortaa"/>
                <a:ea typeface="Comfortaa"/>
                <a:cs typeface="Comfortaa"/>
                <a:sym typeface="Comfortaa"/>
              </a:rPr>
              <a:t>Aditya Gaundalkar</a:t>
            </a:r>
            <a:endParaRPr b="1" sz="1600">
              <a:latin typeface="Comfortaa"/>
              <a:ea typeface="Comfortaa"/>
              <a:cs typeface="Comfortaa"/>
              <a:sym typeface="Comfortaa"/>
            </a:endParaRPr>
          </a:p>
        </p:txBody>
      </p:sp>
      <p:pic>
        <p:nvPicPr>
          <p:cNvPr id="106" name="Google Shape;106;p16"/>
          <p:cNvPicPr preferRelativeResize="0"/>
          <p:nvPr/>
        </p:nvPicPr>
        <p:blipFill rotWithShape="1">
          <a:blip r:embed="rId5">
            <a:alphaModFix/>
          </a:blip>
          <a:srcRect b="9806" l="0" r="0" t="9814"/>
          <a:stretch/>
        </p:blipFill>
        <p:spPr>
          <a:xfrm>
            <a:off x="6421827" y="1185525"/>
            <a:ext cx="1349700" cy="1349700"/>
          </a:xfrm>
          <a:prstGeom prst="ellipse">
            <a:avLst/>
          </a:prstGeom>
          <a:noFill/>
          <a:ln>
            <a:noFill/>
          </a:ln>
        </p:spPr>
      </p:pic>
      <p:sp>
        <p:nvSpPr>
          <p:cNvPr id="107" name="Google Shape;107;p16"/>
          <p:cNvSpPr txBox="1"/>
          <p:nvPr/>
        </p:nvSpPr>
        <p:spPr>
          <a:xfrm>
            <a:off x="6145650" y="2601725"/>
            <a:ext cx="20151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mfortaa"/>
                <a:ea typeface="Comfortaa"/>
                <a:cs typeface="Comfortaa"/>
                <a:sym typeface="Comfortaa"/>
              </a:rPr>
              <a:t>Abhishek Hulloli</a:t>
            </a:r>
            <a:endParaRPr b="1" sz="1600">
              <a:latin typeface="Comfortaa"/>
              <a:ea typeface="Comfortaa"/>
              <a:cs typeface="Comfortaa"/>
              <a:sym typeface="Comfortaa"/>
            </a:endParaRPr>
          </a:p>
        </p:txBody>
      </p:sp>
      <p:pic>
        <p:nvPicPr>
          <p:cNvPr id="108" name="Google Shape;108;p16"/>
          <p:cNvPicPr preferRelativeResize="0"/>
          <p:nvPr/>
        </p:nvPicPr>
        <p:blipFill>
          <a:blip r:embed="rId6">
            <a:alphaModFix/>
          </a:blip>
          <a:stretch>
            <a:fillRect/>
          </a:stretch>
        </p:blipFill>
        <p:spPr>
          <a:xfrm>
            <a:off x="1518500" y="3181686"/>
            <a:ext cx="1349699" cy="1349699"/>
          </a:xfrm>
          <a:prstGeom prst="rect">
            <a:avLst/>
          </a:prstGeom>
          <a:noFill/>
          <a:ln>
            <a:noFill/>
          </a:ln>
        </p:spPr>
      </p:pic>
      <p:pic>
        <p:nvPicPr>
          <p:cNvPr id="109" name="Google Shape;109;p16"/>
          <p:cNvPicPr preferRelativeResize="0"/>
          <p:nvPr/>
        </p:nvPicPr>
        <p:blipFill rotWithShape="1">
          <a:blip r:embed="rId7">
            <a:alphaModFix/>
          </a:blip>
          <a:srcRect b="10528" l="13625" r="11507" t="19517"/>
          <a:stretch/>
        </p:blipFill>
        <p:spPr>
          <a:xfrm>
            <a:off x="3717738" y="3233053"/>
            <a:ext cx="1428300" cy="1326300"/>
          </a:xfrm>
          <a:prstGeom prst="ellipse">
            <a:avLst/>
          </a:prstGeom>
          <a:noFill/>
          <a:ln>
            <a:noFill/>
          </a:ln>
        </p:spPr>
      </p:pic>
      <p:sp>
        <p:nvSpPr>
          <p:cNvPr id="110" name="Google Shape;110;p16"/>
          <p:cNvSpPr txBox="1"/>
          <p:nvPr/>
        </p:nvSpPr>
        <p:spPr>
          <a:xfrm>
            <a:off x="3971825" y="4565700"/>
            <a:ext cx="10782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mfortaa"/>
                <a:ea typeface="Comfortaa"/>
                <a:cs typeface="Comfortaa"/>
                <a:sym typeface="Comfortaa"/>
              </a:rPr>
              <a:t>Ananya Kapoor </a:t>
            </a:r>
            <a:endParaRPr sz="1600">
              <a:latin typeface="Comfortaa"/>
              <a:ea typeface="Comfortaa"/>
              <a:cs typeface="Comfortaa"/>
              <a:sym typeface="Comfortaa"/>
            </a:endParaRPr>
          </a:p>
        </p:txBody>
      </p:sp>
      <p:pic>
        <p:nvPicPr>
          <p:cNvPr id="111" name="Google Shape;111;p16"/>
          <p:cNvPicPr preferRelativeResize="0"/>
          <p:nvPr/>
        </p:nvPicPr>
        <p:blipFill rotWithShape="1">
          <a:blip r:embed="rId8">
            <a:alphaModFix/>
          </a:blip>
          <a:srcRect b="0" l="0" r="0" t="9690"/>
          <a:stretch/>
        </p:blipFill>
        <p:spPr>
          <a:xfrm>
            <a:off x="4296888" y="894122"/>
            <a:ext cx="1477500" cy="1666200"/>
          </a:xfrm>
          <a:prstGeom prst="ellipse">
            <a:avLst/>
          </a:prstGeom>
          <a:noFill/>
          <a:ln>
            <a:noFill/>
          </a:ln>
        </p:spPr>
      </p:pic>
      <p:sp>
        <p:nvSpPr>
          <p:cNvPr id="112" name="Google Shape;112;p16"/>
          <p:cNvSpPr txBox="1"/>
          <p:nvPr/>
        </p:nvSpPr>
        <p:spPr>
          <a:xfrm>
            <a:off x="3925650" y="2571750"/>
            <a:ext cx="2220000" cy="3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omfortaa"/>
                <a:ea typeface="Comfortaa"/>
                <a:cs typeface="Comfortaa"/>
                <a:sym typeface="Comfortaa"/>
              </a:rPr>
              <a:t>Hrushikesh Ashtekar</a:t>
            </a:r>
            <a:endParaRPr b="1">
              <a:latin typeface="Comfortaa"/>
              <a:ea typeface="Comfortaa"/>
              <a:cs typeface="Comfortaa"/>
              <a:sym typeface="Comfortaa"/>
            </a:endParaRPr>
          </a:p>
        </p:txBody>
      </p:sp>
      <p:pic>
        <p:nvPicPr>
          <p:cNvPr id="113" name="Google Shape;113;p16"/>
          <p:cNvPicPr preferRelativeResize="0"/>
          <p:nvPr/>
        </p:nvPicPr>
        <p:blipFill rotWithShape="1">
          <a:blip r:embed="rId9">
            <a:alphaModFix/>
          </a:blip>
          <a:srcRect b="14893" l="7176" r="11083" t="0"/>
          <a:stretch/>
        </p:blipFill>
        <p:spPr>
          <a:xfrm>
            <a:off x="2391825" y="1157932"/>
            <a:ext cx="1349700" cy="1404900"/>
          </a:xfrm>
          <a:prstGeom prst="ellipse">
            <a:avLst/>
          </a:prstGeom>
          <a:noFill/>
          <a:ln>
            <a:noFill/>
          </a:ln>
        </p:spPr>
      </p:pic>
      <p:sp>
        <p:nvSpPr>
          <p:cNvPr id="114" name="Google Shape;114;p16"/>
          <p:cNvSpPr txBox="1"/>
          <p:nvPr/>
        </p:nvSpPr>
        <p:spPr>
          <a:xfrm>
            <a:off x="2494050" y="2560325"/>
            <a:ext cx="16404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Ashraf Raza</a:t>
            </a:r>
            <a:endParaRPr b="1">
              <a:latin typeface="Comfortaa"/>
              <a:ea typeface="Comfortaa"/>
              <a:cs typeface="Comfortaa"/>
              <a:sym typeface="Comfortaa"/>
            </a:endParaRPr>
          </a:p>
        </p:txBody>
      </p:sp>
      <p:pic>
        <p:nvPicPr>
          <p:cNvPr id="115" name="Google Shape;115;p16"/>
          <p:cNvPicPr preferRelativeResize="0"/>
          <p:nvPr/>
        </p:nvPicPr>
        <p:blipFill rotWithShape="1">
          <a:blip r:embed="rId10">
            <a:alphaModFix/>
          </a:blip>
          <a:srcRect b="10317" l="0" r="0" t="10317"/>
          <a:stretch/>
        </p:blipFill>
        <p:spPr>
          <a:xfrm>
            <a:off x="5707663" y="3092140"/>
            <a:ext cx="1428300" cy="1326300"/>
          </a:xfrm>
          <a:prstGeom prst="ellipse">
            <a:avLst/>
          </a:prstGeom>
          <a:noFill/>
          <a:ln>
            <a:noFill/>
          </a:ln>
        </p:spPr>
      </p:pic>
      <p:sp>
        <p:nvSpPr>
          <p:cNvPr id="116" name="Google Shape;116;p16"/>
          <p:cNvSpPr txBox="1"/>
          <p:nvPr/>
        </p:nvSpPr>
        <p:spPr>
          <a:xfrm>
            <a:off x="5431175" y="4559350"/>
            <a:ext cx="4103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Comfortaa"/>
                <a:ea typeface="Comfortaa"/>
                <a:cs typeface="Comfortaa"/>
                <a:sym typeface="Comfortaa"/>
              </a:rPr>
              <a:t>Darshan Jadhav</a:t>
            </a:r>
            <a:endParaRPr b="1" sz="1600">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8" name="Google Shape;498;p52"/>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Communication (WPT)</a:t>
            </a:r>
            <a:endParaRPr sz="2000">
              <a:solidFill>
                <a:srgbClr val="FFFFFF"/>
              </a:solidFill>
            </a:endParaRPr>
          </a:p>
          <a:p>
            <a:pPr indent="0" lvl="0" marL="0" rtl="0" algn="l">
              <a:spcBef>
                <a:spcPts val="0"/>
              </a:spcBef>
              <a:spcAft>
                <a:spcPts val="0"/>
              </a:spcAft>
              <a:buNone/>
            </a:pPr>
            <a:r>
              <a:t/>
            </a:r>
            <a:endParaRPr sz="2000"/>
          </a:p>
        </p:txBody>
      </p:sp>
      <p:sp>
        <p:nvSpPr>
          <p:cNvPr id="499" name="Google Shape;499;p52"/>
          <p:cNvSpPr txBox="1"/>
          <p:nvPr/>
        </p:nvSpPr>
        <p:spPr>
          <a:xfrm>
            <a:off x="127450" y="55542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Cube Satellite Beta Angle Calculations:</a:t>
            </a:r>
            <a:endParaRPr/>
          </a:p>
          <a:p>
            <a:pPr indent="0" lvl="0" marL="0" rtl="0" algn="l">
              <a:spcBef>
                <a:spcPts val="0"/>
              </a:spcBef>
              <a:spcAft>
                <a:spcPts val="0"/>
              </a:spcAft>
              <a:buNone/>
            </a:pPr>
            <a:r>
              <a:t/>
            </a:r>
            <a:endParaRPr/>
          </a:p>
        </p:txBody>
      </p:sp>
      <p:pic>
        <p:nvPicPr>
          <p:cNvPr id="500" name="Google Shape;500;p52"/>
          <p:cNvPicPr preferRelativeResize="0"/>
          <p:nvPr/>
        </p:nvPicPr>
        <p:blipFill rotWithShape="1">
          <a:blip r:embed="rId4">
            <a:alphaModFix/>
          </a:blip>
          <a:srcRect b="0" l="820" r="-819" t="16058"/>
          <a:stretch/>
        </p:blipFill>
        <p:spPr>
          <a:xfrm>
            <a:off x="81225" y="952525"/>
            <a:ext cx="6457450" cy="4190974"/>
          </a:xfrm>
          <a:prstGeom prst="rect">
            <a:avLst/>
          </a:prstGeom>
          <a:noFill/>
          <a:ln>
            <a:noFill/>
          </a:ln>
        </p:spPr>
      </p:pic>
      <p:pic>
        <p:nvPicPr>
          <p:cNvPr id="501" name="Google Shape;501;p52"/>
          <p:cNvPicPr preferRelativeResize="0"/>
          <p:nvPr/>
        </p:nvPicPr>
        <p:blipFill>
          <a:blip r:embed="rId5">
            <a:alphaModFix/>
          </a:blip>
          <a:stretch>
            <a:fillRect/>
          </a:stretch>
        </p:blipFill>
        <p:spPr>
          <a:xfrm>
            <a:off x="6264200" y="813125"/>
            <a:ext cx="2870623" cy="2371199"/>
          </a:xfrm>
          <a:prstGeom prst="rect">
            <a:avLst/>
          </a:prstGeom>
          <a:noFill/>
          <a:ln>
            <a:noFill/>
          </a:ln>
        </p:spPr>
      </p:pic>
      <p:pic>
        <p:nvPicPr>
          <p:cNvPr id="502" name="Google Shape;502;p52"/>
          <p:cNvPicPr preferRelativeResize="0"/>
          <p:nvPr/>
        </p:nvPicPr>
        <p:blipFill>
          <a:blip r:embed="rId6">
            <a:alphaModFix/>
          </a:blip>
          <a:stretch>
            <a:fillRect/>
          </a:stretch>
        </p:blipFill>
        <p:spPr>
          <a:xfrm>
            <a:off x="5286999" y="3273925"/>
            <a:ext cx="3847830" cy="1869574"/>
          </a:xfrm>
          <a:prstGeom prst="rect">
            <a:avLst/>
          </a:prstGeom>
          <a:noFill/>
          <a:ln>
            <a:noFill/>
          </a:ln>
        </p:spPr>
      </p:pic>
      <p:pic>
        <p:nvPicPr>
          <p:cNvPr id="503" name="Google Shape;503;p52"/>
          <p:cNvPicPr preferRelativeResize="0"/>
          <p:nvPr/>
        </p:nvPicPr>
        <p:blipFill>
          <a:blip r:embed="rId7">
            <a:alphaModFix/>
          </a:blip>
          <a:stretch>
            <a:fillRect/>
          </a:stretch>
        </p:blipFill>
        <p:spPr>
          <a:xfrm>
            <a:off x="6264200" y="60225"/>
            <a:ext cx="794225" cy="794225"/>
          </a:xfrm>
          <a:prstGeom prst="rect">
            <a:avLst/>
          </a:prstGeom>
          <a:noFill/>
          <a:ln>
            <a:noFill/>
          </a:ln>
        </p:spPr>
      </p:pic>
      <p:sp>
        <p:nvSpPr>
          <p:cNvPr id="504" name="Google Shape;504;p52"/>
          <p:cNvSpPr txBox="1"/>
          <p:nvPr/>
        </p:nvSpPr>
        <p:spPr>
          <a:xfrm>
            <a:off x="6264200" y="744625"/>
            <a:ext cx="863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GitHub Repo</a:t>
            </a:r>
            <a:endParaRPr b="1" sz="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10" name="Google Shape;510;p53"/>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Communication (WPT)</a:t>
            </a:r>
            <a:endParaRPr sz="2000">
              <a:solidFill>
                <a:srgbClr val="FFFFFF"/>
              </a:solidFill>
            </a:endParaRPr>
          </a:p>
          <a:p>
            <a:pPr indent="0" lvl="0" marL="0" rtl="0" algn="l">
              <a:spcBef>
                <a:spcPts val="0"/>
              </a:spcBef>
              <a:spcAft>
                <a:spcPts val="0"/>
              </a:spcAft>
              <a:buNone/>
            </a:pPr>
            <a:r>
              <a:t/>
            </a:r>
            <a:endParaRPr sz="2000"/>
          </a:p>
        </p:txBody>
      </p:sp>
      <p:sp>
        <p:nvSpPr>
          <p:cNvPr id="511" name="Google Shape;511;p53"/>
          <p:cNvSpPr txBox="1"/>
          <p:nvPr/>
        </p:nvSpPr>
        <p:spPr>
          <a:xfrm>
            <a:off x="127450" y="665875"/>
            <a:ext cx="8716500" cy="4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txBox="1"/>
          <p:nvPr/>
        </p:nvSpPr>
        <p:spPr>
          <a:xfrm>
            <a:off x="322150" y="765475"/>
            <a:ext cx="8521800" cy="41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FUNDAMENTAL CONSTRAINTS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Transparency of the atmosphere to the used wavelength</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Possibility for directional emission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Possibility to convert the energy from the form of its source (solar, electric, heat) to a transmittable form (e.g. microwave, laser, acoustic)</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Possibility to convert the transmittable energy form back into a useful form of energy (e.g. electricity, hydrogen).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LPT(Laser Power Transmission)</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High intensity laser power beam for directional transmission with smaller aperture.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Conversion using photovoltaic cells (Si) at the receiving end.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13" name="Google Shape;513;p53"/>
          <p:cNvPicPr preferRelativeResize="0"/>
          <p:nvPr/>
        </p:nvPicPr>
        <p:blipFill>
          <a:blip r:embed="rId4">
            <a:alphaModFix/>
          </a:blip>
          <a:stretch>
            <a:fillRect/>
          </a:stretch>
        </p:blipFill>
        <p:spPr>
          <a:xfrm>
            <a:off x="3276050" y="2416875"/>
            <a:ext cx="2889724" cy="1680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4"/>
          <p:cNvPicPr preferRelativeResize="0"/>
          <p:nvPr/>
        </p:nvPicPr>
        <p:blipFill>
          <a:blip r:embed="rId3">
            <a:alphaModFix/>
          </a:blip>
          <a:stretch>
            <a:fillRect/>
          </a:stretch>
        </p:blipFill>
        <p:spPr>
          <a:xfrm>
            <a:off x="0" y="0"/>
            <a:ext cx="9144000" cy="5143500"/>
          </a:xfrm>
          <a:prstGeom prst="rect">
            <a:avLst/>
          </a:prstGeom>
          <a:noFill/>
          <a:ln>
            <a:noFill/>
          </a:ln>
        </p:spPr>
      </p:pic>
      <p:sp>
        <p:nvSpPr>
          <p:cNvPr id="519" name="Google Shape;519;p54"/>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Subsystem - Communication (WPT)</a:t>
            </a:r>
            <a:endParaRPr sz="2000">
              <a:solidFill>
                <a:srgbClr val="FFFFFF"/>
              </a:solidFill>
            </a:endParaRPr>
          </a:p>
          <a:p>
            <a:pPr indent="0" lvl="0" marL="0" rtl="0" algn="l">
              <a:spcBef>
                <a:spcPts val="0"/>
              </a:spcBef>
              <a:spcAft>
                <a:spcPts val="0"/>
              </a:spcAft>
              <a:buNone/>
            </a:pPr>
            <a:r>
              <a:t/>
            </a:r>
            <a:endParaRPr sz="2000"/>
          </a:p>
        </p:txBody>
      </p:sp>
      <p:sp>
        <p:nvSpPr>
          <p:cNvPr id="520" name="Google Shape;520;p54"/>
          <p:cNvSpPr txBox="1"/>
          <p:nvPr/>
        </p:nvSpPr>
        <p:spPr>
          <a:xfrm>
            <a:off x="483450" y="665875"/>
            <a:ext cx="8111400" cy="30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LIMITATIONS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This is a budding mechanism which needs a lot of research and development to achieve required goals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Excavation Equipment needs extra power in addition to the power for basic functions of the rover.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FUTURE SCOPE</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Important field of research</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Sustainable source of energy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SBSP (Space Based solar power), UAVs (Unmanned aerial vehicles), Household power distribution, etc.</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55"/>
          <p:cNvPicPr preferRelativeResize="0"/>
          <p:nvPr/>
        </p:nvPicPr>
        <p:blipFill>
          <a:blip r:embed="rId3">
            <a:alphaModFix/>
          </a:blip>
          <a:stretch>
            <a:fillRect/>
          </a:stretch>
        </p:blipFill>
        <p:spPr>
          <a:xfrm>
            <a:off x="0" y="0"/>
            <a:ext cx="9144000" cy="5143500"/>
          </a:xfrm>
          <a:prstGeom prst="rect">
            <a:avLst/>
          </a:prstGeom>
          <a:noFill/>
          <a:ln>
            <a:noFill/>
          </a:ln>
        </p:spPr>
      </p:pic>
      <p:sp>
        <p:nvSpPr>
          <p:cNvPr id="526" name="Google Shape;526;p55"/>
          <p:cNvSpPr txBox="1"/>
          <p:nvPr/>
        </p:nvSpPr>
        <p:spPr>
          <a:xfrm>
            <a:off x="201450" y="60225"/>
            <a:ext cx="69912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Future Prospects</a:t>
            </a:r>
            <a:endParaRPr sz="2000">
              <a:solidFill>
                <a:srgbClr val="FFFFFF"/>
              </a:solidFill>
            </a:endParaRPr>
          </a:p>
          <a:p>
            <a:pPr indent="0" lvl="0" marL="0" rtl="0" algn="l">
              <a:spcBef>
                <a:spcPts val="0"/>
              </a:spcBef>
              <a:spcAft>
                <a:spcPts val="0"/>
              </a:spcAft>
              <a:buNone/>
            </a:pPr>
            <a:r>
              <a:t/>
            </a:r>
            <a:endParaRPr sz="2000"/>
          </a:p>
        </p:txBody>
      </p:sp>
      <p:sp>
        <p:nvSpPr>
          <p:cNvPr id="527" name="Google Shape;527;p55"/>
          <p:cNvSpPr txBox="1"/>
          <p:nvPr/>
        </p:nvSpPr>
        <p:spPr>
          <a:xfrm>
            <a:off x="164450" y="941388"/>
            <a:ext cx="2510700" cy="357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Setting up a 3D printing hub for building.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Extracting water ice from the lunar surface.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Using said water ice for growing plants, extracting hydrogen for rocket fuel and oxygen for breathing.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Extracting useful minerals and </a:t>
            </a:r>
            <a:r>
              <a:rPr lang="en">
                <a:solidFill>
                  <a:schemeClr val="dk1"/>
                </a:solidFill>
              </a:rPr>
              <a:t>elements</a:t>
            </a:r>
            <a:r>
              <a:rPr lang="en">
                <a:solidFill>
                  <a:schemeClr val="dk1"/>
                </a:solidFill>
              </a:rPr>
              <a:t> to build a thriving ‘CHAAND City’.</a:t>
            </a:r>
            <a:endParaRPr>
              <a:solidFill>
                <a:schemeClr val="dk1"/>
              </a:solidFill>
            </a:endParaRPr>
          </a:p>
        </p:txBody>
      </p:sp>
      <p:pic>
        <p:nvPicPr>
          <p:cNvPr id="528" name="Google Shape;528;p55"/>
          <p:cNvPicPr preferRelativeResize="0"/>
          <p:nvPr/>
        </p:nvPicPr>
        <p:blipFill>
          <a:blip r:embed="rId4">
            <a:alphaModFix/>
          </a:blip>
          <a:stretch>
            <a:fillRect/>
          </a:stretch>
        </p:blipFill>
        <p:spPr>
          <a:xfrm>
            <a:off x="2781025" y="1046542"/>
            <a:ext cx="6214975" cy="3503483"/>
          </a:xfrm>
          <a:prstGeom prst="rect">
            <a:avLst/>
          </a:prstGeom>
          <a:noFill/>
          <a:ln>
            <a:noFill/>
          </a:ln>
        </p:spPr>
      </p:pic>
      <p:sp>
        <p:nvSpPr>
          <p:cNvPr id="529" name="Google Shape;529;p55"/>
          <p:cNvSpPr txBox="1"/>
          <p:nvPr/>
        </p:nvSpPr>
        <p:spPr>
          <a:xfrm>
            <a:off x="63300" y="4831250"/>
            <a:ext cx="17466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Internet</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535" name="Google Shape;535;p56"/>
          <p:cNvSpPr txBox="1"/>
          <p:nvPr/>
        </p:nvSpPr>
        <p:spPr>
          <a:xfrm>
            <a:off x="74700" y="733325"/>
            <a:ext cx="87144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536" name="Google Shape;536;p56"/>
          <p:cNvSpPr txBox="1"/>
          <p:nvPr/>
        </p:nvSpPr>
        <p:spPr>
          <a:xfrm>
            <a:off x="74700" y="105225"/>
            <a:ext cx="46293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3F3F3"/>
                </a:solidFill>
              </a:rPr>
              <a:t>Vote of Thanks</a:t>
            </a:r>
            <a:endParaRPr b="1" sz="2000">
              <a:solidFill>
                <a:srgbClr val="F3F3F3"/>
              </a:solidFill>
            </a:endParaRPr>
          </a:p>
        </p:txBody>
      </p:sp>
      <p:sp>
        <p:nvSpPr>
          <p:cNvPr id="537" name="Google Shape;537;p56"/>
          <p:cNvSpPr txBox="1"/>
          <p:nvPr/>
        </p:nvSpPr>
        <p:spPr>
          <a:xfrm>
            <a:off x="1205400" y="1621550"/>
            <a:ext cx="6733200" cy="21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 huge vote of thanks to the administration team of </a:t>
            </a:r>
            <a:r>
              <a:rPr b="1" lang="en" sz="1600"/>
              <a:t>SSERD</a:t>
            </a:r>
            <a:r>
              <a:rPr lang="en" sz="1600"/>
              <a:t> who gave us the opportunity to come together as a team and work for a period of forty one days.</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Thank you for all the assistance especially </a:t>
            </a:r>
            <a:r>
              <a:rPr b="1" lang="en" sz="1600"/>
              <a:t>Pavan Kumar</a:t>
            </a:r>
            <a:r>
              <a:rPr lang="en" sz="1600"/>
              <a:t> who was ready to mentor us whenever we needed guidance and </a:t>
            </a:r>
            <a:r>
              <a:rPr b="1" lang="en" sz="1600"/>
              <a:t>Prateek Boga</a:t>
            </a:r>
            <a:r>
              <a:rPr lang="en" sz="1600"/>
              <a:t> who was an amazing coordinator.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17"/>
          <p:cNvSpPr txBox="1"/>
          <p:nvPr/>
        </p:nvSpPr>
        <p:spPr>
          <a:xfrm>
            <a:off x="74700" y="70275"/>
            <a:ext cx="56349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rPr>
              <a:t>The Team - Communication Subsystem</a:t>
            </a:r>
            <a:endParaRPr b="1" sz="2100">
              <a:solidFill>
                <a:schemeClr val="lt1"/>
              </a:solidFill>
            </a:endParaRPr>
          </a:p>
        </p:txBody>
      </p:sp>
      <p:sp>
        <p:nvSpPr>
          <p:cNvPr id="123" name="Google Shape;123;p17"/>
          <p:cNvSpPr txBox="1"/>
          <p:nvPr/>
        </p:nvSpPr>
        <p:spPr>
          <a:xfrm>
            <a:off x="74700" y="733325"/>
            <a:ext cx="87144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pic>
        <p:nvPicPr>
          <p:cNvPr id="124" name="Google Shape;124;p17"/>
          <p:cNvPicPr preferRelativeResize="0"/>
          <p:nvPr/>
        </p:nvPicPr>
        <p:blipFill>
          <a:blip r:embed="rId4">
            <a:alphaModFix/>
          </a:blip>
          <a:stretch>
            <a:fillRect/>
          </a:stretch>
        </p:blipFill>
        <p:spPr>
          <a:xfrm>
            <a:off x="196000" y="733330"/>
            <a:ext cx="1638600" cy="1638300"/>
          </a:xfrm>
          <a:prstGeom prst="ellipse">
            <a:avLst/>
          </a:prstGeom>
          <a:noFill/>
          <a:ln>
            <a:noFill/>
          </a:ln>
        </p:spPr>
      </p:pic>
      <p:sp>
        <p:nvSpPr>
          <p:cNvPr id="125" name="Google Shape;125;p17"/>
          <p:cNvSpPr txBox="1"/>
          <p:nvPr/>
        </p:nvSpPr>
        <p:spPr>
          <a:xfrm>
            <a:off x="2009400" y="1204025"/>
            <a:ext cx="17655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omfortaa"/>
                <a:ea typeface="Comfortaa"/>
                <a:cs typeface="Comfortaa"/>
                <a:sym typeface="Comfortaa"/>
              </a:rPr>
              <a:t>Srinivas T B</a:t>
            </a:r>
            <a:endParaRPr b="1" sz="1600">
              <a:latin typeface="Comfortaa"/>
              <a:ea typeface="Comfortaa"/>
              <a:cs typeface="Comfortaa"/>
              <a:sym typeface="Comfortaa"/>
            </a:endParaRPr>
          </a:p>
          <a:p>
            <a:pPr indent="0" lvl="0" marL="0" rtl="0" algn="ctr">
              <a:spcBef>
                <a:spcPts val="0"/>
              </a:spcBef>
              <a:spcAft>
                <a:spcPts val="0"/>
              </a:spcAft>
              <a:buNone/>
            </a:pPr>
            <a:r>
              <a:rPr b="1" lang="en" sz="1600">
                <a:latin typeface="Comfortaa"/>
                <a:ea typeface="Comfortaa"/>
                <a:cs typeface="Comfortaa"/>
                <a:sym typeface="Comfortaa"/>
              </a:rPr>
              <a:t>(</a:t>
            </a:r>
            <a:r>
              <a:rPr b="1" lang="en" sz="1600">
                <a:latin typeface="Comfortaa"/>
                <a:ea typeface="Comfortaa"/>
                <a:cs typeface="Comfortaa"/>
                <a:sym typeface="Comfortaa"/>
              </a:rPr>
              <a:t>Computing</a:t>
            </a:r>
            <a:r>
              <a:rPr b="1" lang="en" sz="1600">
                <a:latin typeface="Comfortaa"/>
                <a:ea typeface="Comfortaa"/>
                <a:cs typeface="Comfortaa"/>
                <a:sym typeface="Comfortaa"/>
              </a:rPr>
              <a:t>)</a:t>
            </a:r>
            <a:endParaRPr b="1" sz="1600">
              <a:latin typeface="Comfortaa"/>
              <a:ea typeface="Comfortaa"/>
              <a:cs typeface="Comfortaa"/>
              <a:sym typeface="Comfortaa"/>
            </a:endParaRPr>
          </a:p>
          <a:p>
            <a:pPr indent="0" lvl="0" marL="0" rtl="0" algn="l">
              <a:spcBef>
                <a:spcPts val="0"/>
              </a:spcBef>
              <a:spcAft>
                <a:spcPts val="0"/>
              </a:spcAft>
              <a:buNone/>
            </a:pPr>
            <a:r>
              <a:t/>
            </a:r>
            <a:endParaRPr/>
          </a:p>
        </p:txBody>
      </p:sp>
      <p:pic>
        <p:nvPicPr>
          <p:cNvPr id="126" name="Google Shape;126;p17"/>
          <p:cNvPicPr preferRelativeResize="0"/>
          <p:nvPr/>
        </p:nvPicPr>
        <p:blipFill rotWithShape="1">
          <a:blip r:embed="rId5">
            <a:alphaModFix/>
          </a:blip>
          <a:srcRect b="28845" l="0" r="0" t="0"/>
          <a:stretch/>
        </p:blipFill>
        <p:spPr>
          <a:xfrm>
            <a:off x="196005" y="3291396"/>
            <a:ext cx="1696500" cy="1700700"/>
          </a:xfrm>
          <a:prstGeom prst="ellipse">
            <a:avLst/>
          </a:prstGeom>
          <a:noFill/>
          <a:ln>
            <a:noFill/>
          </a:ln>
        </p:spPr>
      </p:pic>
      <p:sp>
        <p:nvSpPr>
          <p:cNvPr id="127" name="Google Shape;127;p17"/>
          <p:cNvSpPr txBox="1"/>
          <p:nvPr/>
        </p:nvSpPr>
        <p:spPr>
          <a:xfrm>
            <a:off x="2072838" y="3867775"/>
            <a:ext cx="16386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omfortaa"/>
                <a:ea typeface="Comfortaa"/>
                <a:cs typeface="Comfortaa"/>
                <a:sym typeface="Comfortaa"/>
              </a:rPr>
              <a:t>Siddhaanth Iyer</a:t>
            </a:r>
            <a:endParaRPr b="1" sz="1600">
              <a:latin typeface="Comfortaa"/>
              <a:ea typeface="Comfortaa"/>
              <a:cs typeface="Comfortaa"/>
              <a:sym typeface="Comfortaa"/>
            </a:endParaRPr>
          </a:p>
          <a:p>
            <a:pPr indent="0" lvl="0" marL="0" rtl="0" algn="ctr">
              <a:spcBef>
                <a:spcPts val="0"/>
              </a:spcBef>
              <a:spcAft>
                <a:spcPts val="0"/>
              </a:spcAft>
              <a:buNone/>
            </a:pPr>
            <a:r>
              <a:rPr b="1" lang="en" sz="1600">
                <a:latin typeface="Comfortaa"/>
                <a:ea typeface="Comfortaa"/>
                <a:cs typeface="Comfortaa"/>
                <a:sym typeface="Comfortaa"/>
              </a:rPr>
              <a:t>(Computing)</a:t>
            </a:r>
            <a:endParaRPr b="1" sz="1600">
              <a:latin typeface="Comfortaa"/>
              <a:ea typeface="Comfortaa"/>
              <a:cs typeface="Comfortaa"/>
              <a:sym typeface="Comfortaa"/>
            </a:endParaRPr>
          </a:p>
          <a:p>
            <a:pPr indent="0" lvl="0" marL="0" rtl="0" algn="l">
              <a:spcBef>
                <a:spcPts val="0"/>
              </a:spcBef>
              <a:spcAft>
                <a:spcPts val="0"/>
              </a:spcAft>
              <a:buNone/>
            </a:pPr>
            <a:r>
              <a:t/>
            </a:r>
            <a:endParaRPr b="1" sz="1300">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sz="1300">
              <a:latin typeface="Orbitron Regular"/>
              <a:ea typeface="Orbitron Regular"/>
              <a:cs typeface="Orbitron Regular"/>
              <a:sym typeface="Orbitron Regular"/>
            </a:endParaRPr>
          </a:p>
        </p:txBody>
      </p:sp>
      <p:sp>
        <p:nvSpPr>
          <p:cNvPr id="128" name="Google Shape;128;p17"/>
          <p:cNvSpPr txBox="1"/>
          <p:nvPr/>
        </p:nvSpPr>
        <p:spPr>
          <a:xfrm>
            <a:off x="5348300" y="3958925"/>
            <a:ext cx="17655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Comfortaa Regular"/>
                <a:ea typeface="Comfortaa Regular"/>
                <a:cs typeface="Comfortaa Regular"/>
                <a:sym typeface="Comfortaa Regular"/>
              </a:rPr>
              <a:t>Aiswarya Sivaprasad</a:t>
            </a:r>
            <a:endParaRPr sz="1600">
              <a:latin typeface="Comfortaa Regular"/>
              <a:ea typeface="Comfortaa Regular"/>
              <a:cs typeface="Comfortaa Regular"/>
              <a:sym typeface="Comfortaa Regular"/>
            </a:endParaRPr>
          </a:p>
          <a:p>
            <a:pPr indent="0" lvl="0" marL="0" rtl="0" algn="ctr">
              <a:spcBef>
                <a:spcPts val="0"/>
              </a:spcBef>
              <a:spcAft>
                <a:spcPts val="0"/>
              </a:spcAft>
              <a:buNone/>
            </a:pPr>
            <a:r>
              <a:rPr lang="en" sz="1600">
                <a:latin typeface="Comfortaa Regular"/>
                <a:ea typeface="Comfortaa Regular"/>
                <a:cs typeface="Comfortaa Regular"/>
                <a:sym typeface="Comfortaa Regular"/>
              </a:rPr>
              <a:t>(WPT)</a:t>
            </a:r>
            <a:endParaRPr sz="1600">
              <a:latin typeface="Comfortaa Regular"/>
              <a:ea typeface="Comfortaa Regular"/>
              <a:cs typeface="Comfortaa Regular"/>
              <a:sym typeface="Comfortaa Regular"/>
            </a:endParaRPr>
          </a:p>
        </p:txBody>
      </p:sp>
      <p:pic>
        <p:nvPicPr>
          <p:cNvPr id="129" name="Google Shape;129;p17"/>
          <p:cNvPicPr preferRelativeResize="0"/>
          <p:nvPr/>
        </p:nvPicPr>
        <p:blipFill rotWithShape="1">
          <a:blip r:embed="rId6">
            <a:alphaModFix/>
          </a:blip>
          <a:srcRect b="8228" l="0" r="0" t="8236"/>
          <a:stretch/>
        </p:blipFill>
        <p:spPr>
          <a:xfrm>
            <a:off x="7334583" y="3291400"/>
            <a:ext cx="1526700" cy="1700700"/>
          </a:xfrm>
          <a:prstGeom prst="ellipse">
            <a:avLst/>
          </a:prstGeom>
          <a:noFill/>
          <a:ln>
            <a:noFill/>
          </a:ln>
        </p:spPr>
      </p:pic>
      <p:pic>
        <p:nvPicPr>
          <p:cNvPr id="130" name="Google Shape;130;p17"/>
          <p:cNvPicPr preferRelativeResize="0"/>
          <p:nvPr/>
        </p:nvPicPr>
        <p:blipFill rotWithShape="1">
          <a:blip r:embed="rId7">
            <a:alphaModFix/>
          </a:blip>
          <a:srcRect b="5437" l="0" r="0" t="5428"/>
          <a:stretch/>
        </p:blipFill>
        <p:spPr>
          <a:xfrm>
            <a:off x="7183950" y="822425"/>
            <a:ext cx="1526700" cy="1549200"/>
          </a:xfrm>
          <a:prstGeom prst="ellipse">
            <a:avLst/>
          </a:prstGeom>
          <a:noFill/>
          <a:ln>
            <a:noFill/>
          </a:ln>
        </p:spPr>
      </p:pic>
      <p:sp>
        <p:nvSpPr>
          <p:cNvPr id="131" name="Google Shape;131;p17"/>
          <p:cNvSpPr txBox="1"/>
          <p:nvPr/>
        </p:nvSpPr>
        <p:spPr>
          <a:xfrm>
            <a:off x="5226750" y="1286075"/>
            <a:ext cx="17655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Comfortaa"/>
                <a:ea typeface="Comfortaa"/>
                <a:cs typeface="Comfortaa"/>
                <a:sym typeface="Comfortaa"/>
              </a:rPr>
              <a:t>Sasirekha Gangavarapu</a:t>
            </a:r>
            <a:endParaRPr b="1" sz="1600">
              <a:latin typeface="Comfortaa"/>
              <a:ea typeface="Comfortaa"/>
              <a:cs typeface="Comfortaa"/>
              <a:sym typeface="Comfortaa"/>
            </a:endParaRPr>
          </a:p>
          <a:p>
            <a:pPr indent="0" lvl="0" marL="0" rtl="0" algn="ctr">
              <a:spcBef>
                <a:spcPts val="0"/>
              </a:spcBef>
              <a:spcAft>
                <a:spcPts val="0"/>
              </a:spcAft>
              <a:buNone/>
            </a:pPr>
            <a:r>
              <a:rPr b="1" lang="en" sz="1600">
                <a:latin typeface="Comfortaa"/>
                <a:ea typeface="Comfortaa"/>
                <a:cs typeface="Comfortaa"/>
                <a:sym typeface="Comfortaa"/>
              </a:rPr>
              <a:t>(WPT)</a:t>
            </a:r>
            <a:endParaRPr b="1" sz="1600">
              <a:latin typeface="Comfortaa"/>
              <a:ea typeface="Comfortaa"/>
              <a:cs typeface="Comfortaa"/>
              <a:sym typeface="Comfortaa"/>
            </a:endParaRPr>
          </a:p>
        </p:txBody>
      </p:sp>
      <p:pic>
        <p:nvPicPr>
          <p:cNvPr id="132" name="Google Shape;132;p17"/>
          <p:cNvPicPr preferRelativeResize="0"/>
          <p:nvPr/>
        </p:nvPicPr>
        <p:blipFill>
          <a:blip r:embed="rId8">
            <a:alphaModFix/>
          </a:blip>
          <a:stretch>
            <a:fillRect/>
          </a:stretch>
        </p:blipFill>
        <p:spPr>
          <a:xfrm>
            <a:off x="3709510" y="1846353"/>
            <a:ext cx="1444800" cy="1444800"/>
          </a:xfrm>
          <a:prstGeom prst="flowChartConnector">
            <a:avLst/>
          </a:prstGeom>
          <a:noFill/>
          <a:ln>
            <a:noFill/>
          </a:ln>
        </p:spPr>
      </p:pic>
      <p:sp>
        <p:nvSpPr>
          <p:cNvPr id="133" name="Google Shape;133;p17"/>
          <p:cNvSpPr txBox="1"/>
          <p:nvPr/>
        </p:nvSpPr>
        <p:spPr>
          <a:xfrm>
            <a:off x="3495225" y="3291400"/>
            <a:ext cx="24429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Asvanth K.</a:t>
            </a:r>
            <a:endParaRPr b="1">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(Swarm Communication)</a:t>
            </a:r>
            <a:endParaRPr b="1">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3">
            <a:alphaModFix/>
          </a:blip>
          <a:stretch>
            <a:fillRect/>
          </a:stretch>
        </p:blipFill>
        <p:spPr>
          <a:xfrm>
            <a:off x="0" y="0"/>
            <a:ext cx="9144000" cy="5143500"/>
          </a:xfrm>
          <a:prstGeom prst="rect">
            <a:avLst/>
          </a:prstGeom>
          <a:noFill/>
          <a:ln cap="flat" cmpd="sng" w="9525">
            <a:solidFill>
              <a:srgbClr val="4FE623"/>
            </a:solidFill>
            <a:prstDash val="solid"/>
            <a:round/>
            <a:headEnd len="sm" w="sm" type="none"/>
            <a:tailEnd len="sm" w="sm" type="none"/>
          </a:ln>
        </p:spPr>
      </p:pic>
      <p:sp>
        <p:nvSpPr>
          <p:cNvPr id="139" name="Google Shape;139;p18"/>
          <p:cNvSpPr txBox="1"/>
          <p:nvPr/>
        </p:nvSpPr>
        <p:spPr>
          <a:xfrm>
            <a:off x="74700" y="70275"/>
            <a:ext cx="47079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3F3F3"/>
                </a:solidFill>
              </a:rPr>
              <a:t>Mission, Vision, and Objectives</a:t>
            </a:r>
            <a:endParaRPr b="1" sz="2100">
              <a:solidFill>
                <a:srgbClr val="F3F3F3"/>
              </a:solidFill>
            </a:endParaRPr>
          </a:p>
        </p:txBody>
      </p:sp>
      <p:sp>
        <p:nvSpPr>
          <p:cNvPr id="140" name="Google Shape;140;p18"/>
          <p:cNvSpPr txBox="1"/>
          <p:nvPr/>
        </p:nvSpPr>
        <p:spPr>
          <a:xfrm>
            <a:off x="74700" y="724650"/>
            <a:ext cx="8714400" cy="3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141" name="Google Shape;141;p18"/>
          <p:cNvPicPr preferRelativeResize="0"/>
          <p:nvPr/>
        </p:nvPicPr>
        <p:blipFill>
          <a:blip r:embed="rId4">
            <a:alphaModFix/>
          </a:blip>
          <a:stretch>
            <a:fillRect/>
          </a:stretch>
        </p:blipFill>
        <p:spPr>
          <a:xfrm>
            <a:off x="3238050" y="1529650"/>
            <a:ext cx="2688600" cy="2688600"/>
          </a:xfrm>
          <a:prstGeom prst="rect">
            <a:avLst/>
          </a:prstGeom>
          <a:noFill/>
          <a:ln>
            <a:noFill/>
          </a:ln>
        </p:spPr>
      </p:pic>
      <p:cxnSp>
        <p:nvCxnSpPr>
          <p:cNvPr id="142" name="Google Shape;142;p18"/>
          <p:cNvCxnSpPr/>
          <p:nvPr/>
        </p:nvCxnSpPr>
        <p:spPr>
          <a:xfrm flipH="1" rot="10800000">
            <a:off x="5713350" y="1227500"/>
            <a:ext cx="1132200" cy="704100"/>
          </a:xfrm>
          <a:prstGeom prst="curvedConnector3">
            <a:avLst>
              <a:gd fmla="val 50000" name="adj1"/>
            </a:avLst>
          </a:prstGeom>
          <a:noFill/>
          <a:ln cap="flat" cmpd="sng" w="28575">
            <a:solidFill>
              <a:srgbClr val="FF9900"/>
            </a:solidFill>
            <a:prstDash val="solid"/>
            <a:round/>
            <a:headEnd len="med" w="med" type="none"/>
            <a:tailEnd len="med" w="med" type="triangle"/>
          </a:ln>
        </p:spPr>
      </p:cxnSp>
      <p:sp>
        <p:nvSpPr>
          <p:cNvPr id="143" name="Google Shape;143;p18"/>
          <p:cNvSpPr/>
          <p:nvPr/>
        </p:nvSpPr>
        <p:spPr>
          <a:xfrm>
            <a:off x="6845675" y="814075"/>
            <a:ext cx="1943400" cy="843900"/>
          </a:xfrm>
          <a:prstGeom prst="roundRect">
            <a:avLst>
              <a:gd fmla="val 16667" name="adj"/>
            </a:avLst>
          </a:prstGeom>
          <a:solidFill>
            <a:srgbClr val="FFFFFF"/>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34343"/>
                </a:solidFill>
              </a:rPr>
              <a:t>Help establish a </a:t>
            </a:r>
            <a:r>
              <a:rPr b="1" lang="en">
                <a:solidFill>
                  <a:srgbClr val="434343"/>
                </a:solidFill>
              </a:rPr>
              <a:t>city </a:t>
            </a:r>
            <a:r>
              <a:rPr lang="en">
                <a:solidFill>
                  <a:srgbClr val="434343"/>
                </a:solidFill>
              </a:rPr>
              <a:t>on </a:t>
            </a:r>
            <a:r>
              <a:rPr b="1" lang="en">
                <a:solidFill>
                  <a:srgbClr val="434343"/>
                </a:solidFill>
              </a:rPr>
              <a:t>CHAAND</a:t>
            </a:r>
            <a:r>
              <a:rPr lang="en">
                <a:solidFill>
                  <a:srgbClr val="434343"/>
                </a:solidFill>
              </a:rPr>
              <a:t>.</a:t>
            </a:r>
            <a:endParaRPr>
              <a:solidFill>
                <a:srgbClr val="434343"/>
              </a:solidFill>
            </a:endParaRPr>
          </a:p>
        </p:txBody>
      </p:sp>
      <p:sp>
        <p:nvSpPr>
          <p:cNvPr id="144" name="Google Shape;144;p18"/>
          <p:cNvSpPr/>
          <p:nvPr/>
        </p:nvSpPr>
        <p:spPr>
          <a:xfrm>
            <a:off x="666075" y="910300"/>
            <a:ext cx="2064900" cy="747600"/>
          </a:xfrm>
          <a:prstGeom prst="roundRect">
            <a:avLst>
              <a:gd fmla="val 16667" name="adj"/>
            </a:avLst>
          </a:prstGeom>
          <a:solidFill>
            <a:srgbClr val="FFFFFF"/>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34343"/>
                </a:solidFill>
              </a:rPr>
              <a:t>Design and build next generation rovers for </a:t>
            </a:r>
            <a:r>
              <a:rPr b="1" lang="en">
                <a:solidFill>
                  <a:srgbClr val="434343"/>
                </a:solidFill>
              </a:rPr>
              <a:t>Lunar Exploration</a:t>
            </a:r>
            <a:r>
              <a:rPr lang="en">
                <a:solidFill>
                  <a:srgbClr val="434343"/>
                </a:solidFill>
              </a:rPr>
              <a:t>.</a:t>
            </a:r>
            <a:endParaRPr>
              <a:solidFill>
                <a:srgbClr val="434343"/>
              </a:solidFill>
            </a:endParaRPr>
          </a:p>
        </p:txBody>
      </p:sp>
      <p:cxnSp>
        <p:nvCxnSpPr>
          <p:cNvPr id="145" name="Google Shape;145;p18"/>
          <p:cNvCxnSpPr>
            <a:endCxn id="144" idx="3"/>
          </p:cNvCxnSpPr>
          <p:nvPr/>
        </p:nvCxnSpPr>
        <p:spPr>
          <a:xfrm rot="10800000">
            <a:off x="2730975" y="1284100"/>
            <a:ext cx="777000" cy="632700"/>
          </a:xfrm>
          <a:prstGeom prst="curvedConnector3">
            <a:avLst>
              <a:gd fmla="val 50000" name="adj1"/>
            </a:avLst>
          </a:prstGeom>
          <a:noFill/>
          <a:ln cap="flat" cmpd="sng" w="28575">
            <a:solidFill>
              <a:srgbClr val="0B5394"/>
            </a:solidFill>
            <a:prstDash val="solid"/>
            <a:round/>
            <a:headEnd len="med" w="med" type="none"/>
            <a:tailEnd len="med" w="med" type="triangle"/>
          </a:ln>
        </p:spPr>
      </p:cxnSp>
      <p:sp>
        <p:nvSpPr>
          <p:cNvPr id="146" name="Google Shape;146;p18"/>
          <p:cNvSpPr/>
          <p:nvPr/>
        </p:nvSpPr>
        <p:spPr>
          <a:xfrm>
            <a:off x="74700" y="2084700"/>
            <a:ext cx="2975100" cy="2923200"/>
          </a:xfrm>
          <a:prstGeom prst="roundRect">
            <a:avLst>
              <a:gd fmla="val 16667" name="adj"/>
            </a:avLst>
          </a:prstGeom>
          <a:solidFill>
            <a:srgbClr val="FFFFFF"/>
          </a:solidFill>
          <a:ln cap="flat" cmpd="sng" w="28575">
            <a:solidFill>
              <a:srgbClr val="67D16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rgbClr val="434343"/>
              </a:buClr>
              <a:buSzPts val="1400"/>
              <a:buChar char="●"/>
            </a:pPr>
            <a:r>
              <a:rPr lang="en">
                <a:solidFill>
                  <a:srgbClr val="434343"/>
                </a:solidFill>
              </a:rPr>
              <a:t>Ensure soft landing of the rover.</a:t>
            </a:r>
            <a:endParaRPr>
              <a:solidFill>
                <a:srgbClr val="434343"/>
              </a:solidFill>
            </a:endParaRPr>
          </a:p>
          <a:p>
            <a:pPr indent="-317500" lvl="0" marL="457200" rtl="0" algn="l">
              <a:spcBef>
                <a:spcPts val="0"/>
              </a:spcBef>
              <a:spcAft>
                <a:spcPts val="0"/>
              </a:spcAft>
              <a:buClr>
                <a:srgbClr val="434343"/>
              </a:buClr>
              <a:buSzPts val="1400"/>
              <a:buChar char="●"/>
            </a:pPr>
            <a:r>
              <a:rPr lang="en">
                <a:solidFill>
                  <a:srgbClr val="434343"/>
                </a:solidFill>
              </a:rPr>
              <a:t>Create a robust chassis which ensures safe traversal of the lunar terrain.</a:t>
            </a:r>
            <a:endParaRPr>
              <a:solidFill>
                <a:srgbClr val="434343"/>
              </a:solidFill>
            </a:endParaRPr>
          </a:p>
          <a:p>
            <a:pPr indent="-317500" lvl="0" marL="457200" rtl="0" algn="l">
              <a:spcBef>
                <a:spcPts val="0"/>
              </a:spcBef>
              <a:spcAft>
                <a:spcPts val="0"/>
              </a:spcAft>
              <a:buClr>
                <a:srgbClr val="434343"/>
              </a:buClr>
              <a:buSzPts val="1400"/>
              <a:buChar char="●"/>
            </a:pPr>
            <a:r>
              <a:rPr lang="en">
                <a:solidFill>
                  <a:srgbClr val="434343"/>
                </a:solidFill>
              </a:rPr>
              <a:t>Build compute models to help in navigation and terrain-mapping.</a:t>
            </a:r>
            <a:endParaRPr>
              <a:solidFill>
                <a:srgbClr val="434343"/>
              </a:solidFill>
            </a:endParaRPr>
          </a:p>
          <a:p>
            <a:pPr indent="-317500" lvl="0" marL="457200" rtl="0" algn="l">
              <a:spcBef>
                <a:spcPts val="0"/>
              </a:spcBef>
              <a:spcAft>
                <a:spcPts val="0"/>
              </a:spcAft>
              <a:buClr>
                <a:srgbClr val="434343"/>
              </a:buClr>
              <a:buSzPts val="1400"/>
              <a:buChar char="●"/>
            </a:pPr>
            <a:r>
              <a:rPr lang="en">
                <a:solidFill>
                  <a:srgbClr val="434343"/>
                </a:solidFill>
              </a:rPr>
              <a:t>Find perfect site for excavation of lunar regolith and minerals.</a:t>
            </a:r>
            <a:endParaRPr>
              <a:solidFill>
                <a:srgbClr val="434343"/>
              </a:solidFill>
            </a:endParaRPr>
          </a:p>
        </p:txBody>
      </p:sp>
      <p:sp>
        <p:nvSpPr>
          <p:cNvPr id="147" name="Google Shape;147;p18"/>
          <p:cNvSpPr/>
          <p:nvPr/>
        </p:nvSpPr>
        <p:spPr>
          <a:xfrm>
            <a:off x="5964975" y="1813175"/>
            <a:ext cx="3100800" cy="3152700"/>
          </a:xfrm>
          <a:prstGeom prst="roundRect">
            <a:avLst>
              <a:gd fmla="val 16667" name="adj"/>
            </a:avLst>
          </a:prstGeom>
          <a:solidFill>
            <a:srgbClr val="FFFFFF"/>
          </a:solidFill>
          <a:ln cap="flat" cmpd="sng" w="28575">
            <a:solidFill>
              <a:srgbClr val="67D167"/>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rgbClr val="434343"/>
              </a:buClr>
              <a:buSzPts val="1400"/>
              <a:buChar char="●"/>
            </a:pPr>
            <a:r>
              <a:rPr lang="en">
                <a:solidFill>
                  <a:srgbClr val="434343"/>
                </a:solidFill>
              </a:rPr>
              <a:t>Establish a lunar communication network with the help of swarm robotics. As the rovers disperse away from the queen, they drop repeaters at intervals to amplify communication signals and keep communicating with the queen and other mini rovers.</a:t>
            </a:r>
            <a:endParaRPr>
              <a:solidFill>
                <a:srgbClr val="434343"/>
              </a:solidFill>
            </a:endParaRPr>
          </a:p>
          <a:p>
            <a:pPr indent="-317500" lvl="0" marL="457200" rtl="0" algn="l">
              <a:spcBef>
                <a:spcPts val="0"/>
              </a:spcBef>
              <a:spcAft>
                <a:spcPts val="0"/>
              </a:spcAft>
              <a:buClr>
                <a:srgbClr val="434343"/>
              </a:buClr>
              <a:buSzPts val="1400"/>
              <a:buChar char="●"/>
            </a:pPr>
            <a:r>
              <a:rPr lang="en">
                <a:solidFill>
                  <a:srgbClr val="434343"/>
                </a:solidFill>
              </a:rPr>
              <a:t>Wireless powering of the rover to carry out its functionalities.</a:t>
            </a:r>
            <a:endParaRPr>
              <a:solidFill>
                <a:srgbClr val="434343"/>
              </a:solidFill>
            </a:endParaRPr>
          </a:p>
        </p:txBody>
      </p:sp>
      <p:cxnSp>
        <p:nvCxnSpPr>
          <p:cNvPr id="148" name="Google Shape;148;p18"/>
          <p:cNvCxnSpPr/>
          <p:nvPr/>
        </p:nvCxnSpPr>
        <p:spPr>
          <a:xfrm flipH="1">
            <a:off x="3056575" y="3633750"/>
            <a:ext cx="865800" cy="414300"/>
          </a:xfrm>
          <a:prstGeom prst="curvedConnector3">
            <a:avLst>
              <a:gd fmla="val 50000" name="adj1"/>
            </a:avLst>
          </a:prstGeom>
          <a:noFill/>
          <a:ln cap="flat" cmpd="sng" w="28575">
            <a:solidFill>
              <a:srgbClr val="67D167"/>
            </a:solidFill>
            <a:prstDash val="solid"/>
            <a:round/>
            <a:headEnd len="med" w="med" type="none"/>
            <a:tailEnd len="med" w="med" type="triangle"/>
          </a:ln>
        </p:spPr>
      </p:cxnSp>
      <p:cxnSp>
        <p:nvCxnSpPr>
          <p:cNvPr id="149" name="Google Shape;149;p18"/>
          <p:cNvCxnSpPr/>
          <p:nvPr/>
        </p:nvCxnSpPr>
        <p:spPr>
          <a:xfrm>
            <a:off x="5284125" y="3337725"/>
            <a:ext cx="673500" cy="466200"/>
          </a:xfrm>
          <a:prstGeom prst="curvedConnector3">
            <a:avLst>
              <a:gd fmla="val 50000" name="adj1"/>
            </a:avLst>
          </a:prstGeom>
          <a:noFill/>
          <a:ln cap="flat" cmpd="sng" w="28575">
            <a:solidFill>
              <a:srgbClr val="67D167"/>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5" name="Google Shape;155;p19"/>
          <p:cNvSpPr txBox="1"/>
          <p:nvPr/>
        </p:nvSpPr>
        <p:spPr>
          <a:xfrm>
            <a:off x="0" y="68315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Moon Landing - Introduction &amp; History</a:t>
            </a:r>
            <a:endParaRPr sz="2000">
              <a:solidFill>
                <a:schemeClr val="dk1"/>
              </a:solidFill>
            </a:endParaRPr>
          </a:p>
          <a:p>
            <a:pPr indent="0" lvl="0" marL="0" rtl="0" algn="l">
              <a:spcBef>
                <a:spcPts val="0"/>
              </a:spcBef>
              <a:spcAft>
                <a:spcPts val="0"/>
              </a:spcAft>
              <a:buNone/>
            </a:pPr>
            <a:r>
              <a:t/>
            </a:r>
            <a:endParaRPr sz="2000"/>
          </a:p>
        </p:txBody>
      </p:sp>
      <p:sp>
        <p:nvSpPr>
          <p:cNvPr id="156" name="Google Shape;156;p19"/>
          <p:cNvSpPr txBox="1"/>
          <p:nvPr/>
        </p:nvSpPr>
        <p:spPr>
          <a:xfrm>
            <a:off x="0" y="12065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Subsystem - Soft Landing</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p:txBody>
      </p:sp>
      <p:pic>
        <p:nvPicPr>
          <p:cNvPr id="157" name="Google Shape;157;p19"/>
          <p:cNvPicPr preferRelativeResize="0"/>
          <p:nvPr/>
        </p:nvPicPr>
        <p:blipFill>
          <a:blip r:embed="rId4">
            <a:alphaModFix/>
          </a:blip>
          <a:stretch>
            <a:fillRect/>
          </a:stretch>
        </p:blipFill>
        <p:spPr>
          <a:xfrm>
            <a:off x="3175000" y="1550425"/>
            <a:ext cx="2305549" cy="2208551"/>
          </a:xfrm>
          <a:prstGeom prst="rect">
            <a:avLst/>
          </a:prstGeom>
          <a:noFill/>
          <a:ln>
            <a:noFill/>
          </a:ln>
        </p:spPr>
      </p:pic>
      <p:pic>
        <p:nvPicPr>
          <p:cNvPr id="158" name="Google Shape;158;p19"/>
          <p:cNvPicPr preferRelativeResize="0"/>
          <p:nvPr/>
        </p:nvPicPr>
        <p:blipFill>
          <a:blip r:embed="rId5">
            <a:alphaModFix/>
          </a:blip>
          <a:stretch>
            <a:fillRect/>
          </a:stretch>
        </p:blipFill>
        <p:spPr>
          <a:xfrm>
            <a:off x="0" y="1506025"/>
            <a:ext cx="2883175" cy="2131450"/>
          </a:xfrm>
          <a:prstGeom prst="rect">
            <a:avLst/>
          </a:prstGeom>
          <a:noFill/>
          <a:ln>
            <a:noFill/>
          </a:ln>
        </p:spPr>
      </p:pic>
      <p:pic>
        <p:nvPicPr>
          <p:cNvPr id="159" name="Google Shape;159;p19"/>
          <p:cNvPicPr preferRelativeResize="0"/>
          <p:nvPr/>
        </p:nvPicPr>
        <p:blipFill>
          <a:blip r:embed="rId6">
            <a:alphaModFix/>
          </a:blip>
          <a:stretch>
            <a:fillRect/>
          </a:stretch>
        </p:blipFill>
        <p:spPr>
          <a:xfrm>
            <a:off x="5846575" y="1550425"/>
            <a:ext cx="2979375" cy="220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 name="Google Shape;165;p20"/>
          <p:cNvSpPr txBox="1"/>
          <p:nvPr/>
        </p:nvSpPr>
        <p:spPr>
          <a:xfrm>
            <a:off x="0" y="63290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Soft Landing &amp; Fuel Optimization</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166" name="Google Shape;166;p20" title="YouCut_20201117_214233365.mp4">
            <a:hlinkClick r:id="rId4"/>
          </p:cNvPr>
          <p:cNvPicPr preferRelativeResize="0"/>
          <p:nvPr/>
        </p:nvPicPr>
        <p:blipFill>
          <a:blip r:embed="rId5">
            <a:alphaModFix/>
          </a:blip>
          <a:stretch>
            <a:fillRect/>
          </a:stretch>
        </p:blipFill>
        <p:spPr>
          <a:xfrm>
            <a:off x="261075" y="1195400"/>
            <a:ext cx="8036725" cy="3852025"/>
          </a:xfrm>
          <a:prstGeom prst="rect">
            <a:avLst/>
          </a:prstGeom>
          <a:noFill/>
          <a:ln>
            <a:noFill/>
          </a:ln>
        </p:spPr>
      </p:pic>
      <p:sp>
        <p:nvSpPr>
          <p:cNvPr id="167" name="Google Shape;167;p20"/>
          <p:cNvSpPr txBox="1"/>
          <p:nvPr/>
        </p:nvSpPr>
        <p:spPr>
          <a:xfrm>
            <a:off x="50225" y="7040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Subsystem - Soft Landing</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3" name="Google Shape;173;p21"/>
          <p:cNvSpPr txBox="1"/>
          <p:nvPr/>
        </p:nvSpPr>
        <p:spPr>
          <a:xfrm>
            <a:off x="0" y="66305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Problem Solving</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174" name="Google Shape;174;p21"/>
          <p:cNvSpPr txBox="1"/>
          <p:nvPr/>
        </p:nvSpPr>
        <p:spPr>
          <a:xfrm>
            <a:off x="184250" y="1138625"/>
            <a:ext cx="8887200" cy="37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a:solidFill>
                  <a:srgbClr val="2D2B2B"/>
                </a:solidFill>
                <a:highlight>
                  <a:schemeClr val="lt1"/>
                </a:highlight>
              </a:rPr>
              <a:t>Problem Statement</a:t>
            </a:r>
            <a:endParaRPr b="1">
              <a:solidFill>
                <a:srgbClr val="2D2B2B"/>
              </a:solidFill>
              <a:highlight>
                <a:schemeClr val="lt1"/>
              </a:highlight>
            </a:endParaRPr>
          </a:p>
          <a:p>
            <a:pPr indent="0" lvl="0" marL="0" rtl="0" algn="l">
              <a:lnSpc>
                <a:spcPct val="115000"/>
              </a:lnSpc>
              <a:spcBef>
                <a:spcPts val="500"/>
              </a:spcBef>
              <a:spcAft>
                <a:spcPts val="0"/>
              </a:spcAft>
              <a:buNone/>
            </a:pPr>
            <a:r>
              <a:rPr lang="en">
                <a:solidFill>
                  <a:srgbClr val="2D2B2B"/>
                </a:solidFill>
                <a:highlight>
                  <a:schemeClr val="lt1"/>
                </a:highlight>
              </a:rPr>
              <a:t>Fuel optimal trajectory optimization for soft landing of the rover on the lunar surface.</a:t>
            </a:r>
            <a:endParaRPr>
              <a:solidFill>
                <a:srgbClr val="2D2B2B"/>
              </a:solidFill>
              <a:highlight>
                <a:schemeClr val="lt1"/>
              </a:highlight>
            </a:endParaRPr>
          </a:p>
          <a:p>
            <a:pPr indent="0" lvl="0" marL="0" rtl="0" algn="l">
              <a:lnSpc>
                <a:spcPct val="115000"/>
              </a:lnSpc>
              <a:spcBef>
                <a:spcPts val="500"/>
              </a:spcBef>
              <a:spcAft>
                <a:spcPts val="0"/>
              </a:spcAft>
              <a:buNone/>
            </a:pPr>
            <a:r>
              <a:rPr b="1" lang="en">
                <a:solidFill>
                  <a:srgbClr val="2D2B2B"/>
                </a:solidFill>
                <a:highlight>
                  <a:schemeClr val="lt1"/>
                </a:highlight>
              </a:rPr>
              <a:t>Assumptions</a:t>
            </a:r>
            <a:endParaRPr b="1">
              <a:solidFill>
                <a:srgbClr val="2D2B2B"/>
              </a:solidFill>
              <a:highlight>
                <a:schemeClr val="lt1"/>
              </a:highlight>
            </a:endParaRPr>
          </a:p>
          <a:p>
            <a:pPr indent="-317500" lvl="0" marL="457200" rtl="0" algn="l">
              <a:lnSpc>
                <a:spcPct val="115000"/>
              </a:lnSpc>
              <a:spcBef>
                <a:spcPts val="500"/>
              </a:spcBef>
              <a:spcAft>
                <a:spcPts val="0"/>
              </a:spcAft>
              <a:buClr>
                <a:srgbClr val="2D2B2B"/>
              </a:buClr>
              <a:buSzPts val="1400"/>
              <a:buChar char="●"/>
            </a:pPr>
            <a:r>
              <a:rPr lang="en">
                <a:solidFill>
                  <a:srgbClr val="2D2B2B"/>
                </a:solidFill>
                <a:highlight>
                  <a:schemeClr val="lt1"/>
                </a:highlight>
              </a:rPr>
              <a:t>Aerodynamic forces and gravitational forces of bodies other than the Moon are negligible and lateral motion is ignored.</a:t>
            </a:r>
            <a:endParaRPr>
              <a:solidFill>
                <a:srgbClr val="2D2B2B"/>
              </a:solidFill>
              <a:highlight>
                <a:schemeClr val="lt1"/>
              </a:highlight>
            </a:endParaRPr>
          </a:p>
          <a:p>
            <a:pPr indent="-317500" lvl="0" marL="457200" rtl="0" algn="l">
              <a:lnSpc>
                <a:spcPct val="115000"/>
              </a:lnSpc>
              <a:spcBef>
                <a:spcPts val="0"/>
              </a:spcBef>
              <a:spcAft>
                <a:spcPts val="0"/>
              </a:spcAft>
              <a:buClr>
                <a:srgbClr val="2D2B2B"/>
              </a:buClr>
              <a:buSzPts val="1400"/>
              <a:buChar char="●"/>
            </a:pPr>
            <a:r>
              <a:rPr lang="en">
                <a:solidFill>
                  <a:srgbClr val="2D2B2B"/>
                </a:solidFill>
                <a:highlight>
                  <a:schemeClr val="lt1"/>
                </a:highlight>
              </a:rPr>
              <a:t>descent trajectory is vertical and the thrust vector is perpendicular to the ground. </a:t>
            </a:r>
            <a:endParaRPr>
              <a:solidFill>
                <a:srgbClr val="2D2B2B"/>
              </a:solidFill>
              <a:highlight>
                <a:schemeClr val="lt1"/>
              </a:highlight>
            </a:endParaRPr>
          </a:p>
          <a:p>
            <a:pPr indent="0" lvl="0" marL="0" rtl="0" algn="l">
              <a:lnSpc>
                <a:spcPct val="115000"/>
              </a:lnSpc>
              <a:spcBef>
                <a:spcPts val="500"/>
              </a:spcBef>
              <a:spcAft>
                <a:spcPts val="500"/>
              </a:spcAft>
              <a:buNone/>
            </a:pPr>
            <a:r>
              <a:t/>
            </a:r>
            <a:endParaRPr sz="1200">
              <a:solidFill>
                <a:srgbClr val="2D2B2B"/>
              </a:solidFill>
              <a:highlight>
                <a:schemeClr val="lt1"/>
              </a:highlight>
            </a:endParaRPr>
          </a:p>
        </p:txBody>
      </p:sp>
      <p:sp>
        <p:nvSpPr>
          <p:cNvPr id="175" name="Google Shape;175;p21"/>
          <p:cNvSpPr txBox="1"/>
          <p:nvPr/>
        </p:nvSpPr>
        <p:spPr>
          <a:xfrm>
            <a:off x="5350750" y="4792375"/>
            <a:ext cx="26550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Mission Information Table</a:t>
            </a:r>
            <a:endParaRPr sz="1200">
              <a:solidFill>
                <a:schemeClr val="lt1"/>
              </a:solidFill>
            </a:endParaRPr>
          </a:p>
        </p:txBody>
      </p:sp>
      <p:sp>
        <p:nvSpPr>
          <p:cNvPr id="176" name="Google Shape;176;p21"/>
          <p:cNvSpPr txBox="1"/>
          <p:nvPr/>
        </p:nvSpPr>
        <p:spPr>
          <a:xfrm>
            <a:off x="0" y="120650"/>
            <a:ext cx="7192800" cy="5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rPr>
              <a:t>Subsystem - Soft Landing</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p:txBody>
      </p:sp>
      <p:pic>
        <p:nvPicPr>
          <p:cNvPr id="177" name="Google Shape;177;p21"/>
          <p:cNvPicPr preferRelativeResize="0"/>
          <p:nvPr/>
        </p:nvPicPr>
        <p:blipFill>
          <a:blip r:embed="rId4">
            <a:alphaModFix/>
          </a:blip>
          <a:stretch>
            <a:fillRect/>
          </a:stretch>
        </p:blipFill>
        <p:spPr>
          <a:xfrm>
            <a:off x="4856375" y="3182675"/>
            <a:ext cx="4152900" cy="1695450"/>
          </a:xfrm>
          <a:prstGeom prst="rect">
            <a:avLst/>
          </a:prstGeom>
          <a:noFill/>
          <a:ln>
            <a:noFill/>
          </a:ln>
        </p:spPr>
      </p:pic>
      <p:sp>
        <p:nvSpPr>
          <p:cNvPr id="178" name="Google Shape;178;p21"/>
          <p:cNvSpPr txBox="1"/>
          <p:nvPr/>
        </p:nvSpPr>
        <p:spPr>
          <a:xfrm>
            <a:off x="4856375" y="2895413"/>
            <a:ext cx="16977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Symbol      Value</a:t>
            </a:r>
            <a:endParaRPr sz="1200"/>
          </a:p>
        </p:txBody>
      </p:sp>
      <p:sp>
        <p:nvSpPr>
          <p:cNvPr id="179" name="Google Shape;179;p21"/>
          <p:cNvSpPr txBox="1"/>
          <p:nvPr/>
        </p:nvSpPr>
        <p:spPr>
          <a:xfrm>
            <a:off x="6629875" y="2895413"/>
            <a:ext cx="16977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Symbol 	    Value</a:t>
            </a:r>
            <a:endParaRPr sz="1200"/>
          </a:p>
        </p:txBody>
      </p:sp>
      <p:sp>
        <p:nvSpPr>
          <p:cNvPr id="180" name="Google Shape;180;p21"/>
          <p:cNvSpPr txBox="1"/>
          <p:nvPr/>
        </p:nvSpPr>
        <p:spPr>
          <a:xfrm>
            <a:off x="184250" y="2796275"/>
            <a:ext cx="2823000" cy="4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b="1" lang="en">
                <a:solidFill>
                  <a:schemeClr val="dk1"/>
                </a:solidFill>
              </a:rPr>
              <a:t>Objective Function </a:t>
            </a:r>
            <a:endParaRPr b="1">
              <a:solidFill>
                <a:schemeClr val="dk1"/>
              </a:solidFill>
            </a:endParaRPr>
          </a:p>
        </p:txBody>
      </p:sp>
      <p:pic>
        <p:nvPicPr>
          <p:cNvPr id="181" name="Google Shape;181;p21"/>
          <p:cNvPicPr preferRelativeResize="0"/>
          <p:nvPr/>
        </p:nvPicPr>
        <p:blipFill>
          <a:blip r:embed="rId5">
            <a:alphaModFix/>
          </a:blip>
          <a:stretch>
            <a:fillRect/>
          </a:stretch>
        </p:blipFill>
        <p:spPr>
          <a:xfrm>
            <a:off x="301675" y="3264875"/>
            <a:ext cx="885825" cy="28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